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7315200" cx="9753600"/>
  <p:notesSz cx="6858000" cy="9144000"/>
  <p:embeddedFontLst>
    <p:embeddedFont>
      <p:font typeface="Poppins"/>
      <p:regular r:id="rId14"/>
      <p:bold r:id="rId15"/>
      <p:italic r:id="rId16"/>
      <p:boldItalic r:id="rId17"/>
    </p:embeddedFont>
    <p:embeddedFont>
      <p:font typeface="Poppins Light"/>
      <p:regular r:id="rId18"/>
      <p:bold r:id="rId19"/>
      <p:italic r:id="rId20"/>
      <p:boldItalic r:id="rId21"/>
    </p:embeddedFont>
    <p:embeddedFont>
      <p:font typeface="Poppins Medium"/>
      <p:regular r:id="rId22"/>
      <p:bold r:id="rId23"/>
      <p:italic r:id="rId24"/>
      <p:boldItalic r:id="rId25"/>
    </p:embeddedFont>
    <p:embeddedFont>
      <p:font typeface="Poppins SemiBold"/>
      <p:regular r:id="rId26"/>
      <p:bold r:id="rId27"/>
      <p:italic r:id="rId28"/>
      <p:boldItalic r:id="rId29"/>
    </p:embeddedFont>
    <p:embeddedFont>
      <p:font typeface="DM Sans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4" roundtripDataSignature="AMtx7mhj1vp+8v6hbiUY+7M4HzRs7y5F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Light-italic.fntdata"/><Relationship Id="rId22" Type="http://schemas.openxmlformats.org/officeDocument/2006/relationships/font" Target="fonts/PoppinsMedium-regular.fntdata"/><Relationship Id="rId21" Type="http://schemas.openxmlformats.org/officeDocument/2006/relationships/font" Target="fonts/PoppinsLight-boldItalic.fntdata"/><Relationship Id="rId24" Type="http://schemas.openxmlformats.org/officeDocument/2006/relationships/font" Target="fonts/PoppinsMedium-italic.fntdata"/><Relationship Id="rId23" Type="http://schemas.openxmlformats.org/officeDocument/2006/relationships/font" Target="fonts/PoppinsMedium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oppinsSemiBold-regular.fntdata"/><Relationship Id="rId25" Type="http://schemas.openxmlformats.org/officeDocument/2006/relationships/font" Target="fonts/PoppinsMedium-boldItalic.fntdata"/><Relationship Id="rId28" Type="http://schemas.openxmlformats.org/officeDocument/2006/relationships/font" Target="fonts/PoppinsSemiBold-italic.fntdata"/><Relationship Id="rId27" Type="http://schemas.openxmlformats.org/officeDocument/2006/relationships/font" Target="fonts/PoppinsSemi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oppinsSemiBold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DMSans-bold.fntdata"/><Relationship Id="rId30" Type="http://schemas.openxmlformats.org/officeDocument/2006/relationships/font" Target="fonts/DMSans-regular.fntdata"/><Relationship Id="rId11" Type="http://schemas.openxmlformats.org/officeDocument/2006/relationships/slide" Target="slides/slide6.xml"/><Relationship Id="rId33" Type="http://schemas.openxmlformats.org/officeDocument/2006/relationships/font" Target="fonts/DMSans-boldItalic.fntdata"/><Relationship Id="rId10" Type="http://schemas.openxmlformats.org/officeDocument/2006/relationships/slide" Target="slides/slide5.xml"/><Relationship Id="rId32" Type="http://schemas.openxmlformats.org/officeDocument/2006/relationships/font" Target="fonts/DMSans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customschemas.google.com/relationships/presentationmetadata" Target="metadata"/><Relationship Id="rId15" Type="http://schemas.openxmlformats.org/officeDocument/2006/relationships/font" Target="fonts/Poppins-bold.fntdata"/><Relationship Id="rId14" Type="http://schemas.openxmlformats.org/officeDocument/2006/relationships/font" Target="fonts/Poppins-regular.fntdata"/><Relationship Id="rId17" Type="http://schemas.openxmlformats.org/officeDocument/2006/relationships/font" Target="fonts/Poppins-boldItalic.fntdata"/><Relationship Id="rId16" Type="http://schemas.openxmlformats.org/officeDocument/2006/relationships/font" Target="fonts/Poppins-italic.fntdata"/><Relationship Id="rId19" Type="http://schemas.openxmlformats.org/officeDocument/2006/relationships/font" Target="fonts/PoppinsLight-bold.fntdata"/><Relationship Id="rId18" Type="http://schemas.openxmlformats.org/officeDocument/2006/relationships/font" Target="fonts/PoppinsLigh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2512b9b670_0_0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g32512b9b670_0_0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p4:notes"/>
          <p:cNvSpPr/>
          <p:nvPr>
            <p:ph idx="2" type="sldImg"/>
          </p:nvPr>
        </p:nvSpPr>
        <p:spPr>
          <a:xfrm>
            <a:off x="2860675" y="512763"/>
            <a:ext cx="342265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" name="Google Shape;131;p5:notes"/>
          <p:cNvSpPr/>
          <p:nvPr>
            <p:ph idx="2" type="sldImg"/>
          </p:nvPr>
        </p:nvSpPr>
        <p:spPr>
          <a:xfrm>
            <a:off x="2860675" y="512763"/>
            <a:ext cx="342265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" name="Google Shape;165;p6:notes"/>
          <p:cNvSpPr/>
          <p:nvPr>
            <p:ph idx="2" type="sldImg"/>
          </p:nvPr>
        </p:nvSpPr>
        <p:spPr>
          <a:xfrm>
            <a:off x="2860675" y="512763"/>
            <a:ext cx="342265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194" name="Google Shape;194;p8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95" name="Google Shape;195;p8:notes"/>
          <p:cNvSpPr/>
          <p:nvPr>
            <p:ph idx="3" type="sldImg"/>
          </p:nvPr>
        </p:nvSpPr>
        <p:spPr>
          <a:xfrm>
            <a:off x="2860675" y="512763"/>
            <a:ext cx="342265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7</a:t>
            </a:r>
            <a:endParaRPr/>
          </a:p>
        </p:txBody>
      </p:sp>
      <p:sp>
        <p:nvSpPr>
          <p:cNvPr id="197" name="Google Shape;197;p8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198" name="Google Shape;198;p8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8" name="Google Shape;228;p7:notes"/>
          <p:cNvSpPr/>
          <p:nvPr>
            <p:ph idx="2" type="sldImg"/>
          </p:nvPr>
        </p:nvSpPr>
        <p:spPr>
          <a:xfrm>
            <a:off x="2860675" y="512763"/>
            <a:ext cx="342265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250" name="Google Shape;250;p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51" name="Google Shape;251;p9:notes"/>
          <p:cNvSpPr/>
          <p:nvPr>
            <p:ph idx="3" type="sldImg"/>
          </p:nvPr>
        </p:nvSpPr>
        <p:spPr>
          <a:xfrm>
            <a:off x="2860675" y="512763"/>
            <a:ext cx="342265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8</a:t>
            </a:r>
            <a:endParaRPr/>
          </a:p>
        </p:txBody>
      </p:sp>
      <p:sp>
        <p:nvSpPr>
          <p:cNvPr id="253" name="Google Shape;253;p9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254" name="Google Shape;254;p9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1"/>
          <p:cNvSpPr txBox="1"/>
          <p:nvPr>
            <p:ph idx="12" type="sldNum"/>
          </p:nvPr>
        </p:nvSpPr>
        <p:spPr>
          <a:xfrm>
            <a:off x="7483375" y="6893075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1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1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2B2B2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Google Shape;88;p1"/>
          <p:cNvCxnSpPr/>
          <p:nvPr/>
        </p:nvCxnSpPr>
        <p:spPr>
          <a:xfrm rot="10800000">
            <a:off x="242915" y="987206"/>
            <a:ext cx="0" cy="519618"/>
          </a:xfrm>
          <a:prstGeom prst="straightConnector1">
            <a:avLst/>
          </a:pr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9" name="Google Shape;89;p1"/>
          <p:cNvSpPr txBox="1"/>
          <p:nvPr/>
        </p:nvSpPr>
        <p:spPr>
          <a:xfrm>
            <a:off x="233390" y="335369"/>
            <a:ext cx="3766423" cy="58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0"/>
              <a:buFont typeface="Arial"/>
              <a:buNone/>
            </a:pPr>
            <a:r>
              <a:rPr b="0" i="0" lang="en-US" sz="1670" u="none" cap="none" strike="noStrike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Präsentation xxx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0"/>
              <a:buFont typeface="Arial"/>
              <a:buNone/>
            </a:pPr>
            <a:r>
              <a:t/>
            </a:r>
            <a:endParaRPr b="0" i="0" sz="1670" u="none" cap="none" strike="noStrike">
              <a:solidFill>
                <a:srgbClr val="FFFFFF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401828" y="916636"/>
            <a:ext cx="5487900" cy="17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34"/>
              <a:buFont typeface="Arial"/>
              <a:buNone/>
            </a:pPr>
            <a:r>
              <a:rPr b="0" i="0" lang="en-US" sz="3834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Strategische Partnerschaft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34"/>
              <a:buFont typeface="Arial"/>
              <a:buNone/>
            </a:pPr>
            <a:r>
              <a:rPr b="0" i="0" lang="en-US" sz="3834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Immobilieninvestitionen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4238135" y="339940"/>
            <a:ext cx="4132693" cy="2909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0"/>
              <a:buFont typeface="Arial"/>
              <a:buNone/>
            </a:pPr>
            <a:r>
              <a:rPr b="0" i="0" lang="en-US" sz="1670" u="none" cap="none" strike="noStrike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Investorenbroschüre für Herr / Frau xxx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Ein Bild, das Gebäude, Veranda, Eigentum, Deck enthält.  Automatisch generierte Beschreibung" id="92" name="Google Shape;92;p1"/>
          <p:cNvSpPr/>
          <p:nvPr/>
        </p:nvSpPr>
        <p:spPr>
          <a:xfrm>
            <a:off x="0" y="2983044"/>
            <a:ext cx="9753600" cy="5204960"/>
          </a:xfrm>
          <a:custGeom>
            <a:rect b="b" l="l" r="r" t="t"/>
            <a:pathLst>
              <a:path extrusionOk="0" h="5204960" w="9753600">
                <a:moveTo>
                  <a:pt x="0" y="0"/>
                </a:moveTo>
                <a:lnTo>
                  <a:pt x="9753600" y="0"/>
                </a:lnTo>
                <a:lnTo>
                  <a:pt x="9753600" y="5204960"/>
                </a:lnTo>
                <a:lnTo>
                  <a:pt x="0" y="5204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2990" l="0" r="-1050" t="-12992"/>
            </a:stretch>
          </a:blipFill>
          <a:ln cap="sq" cmpd="sng" w="476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>
            <p:ph idx="12" type="sldNum"/>
          </p:nvPr>
        </p:nvSpPr>
        <p:spPr>
          <a:xfrm>
            <a:off x="7483375" y="6893075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2F3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2512b9b670_0_0"/>
          <p:cNvSpPr/>
          <p:nvPr/>
        </p:nvSpPr>
        <p:spPr>
          <a:xfrm>
            <a:off x="7390063" y="-901"/>
            <a:ext cx="2933400" cy="73161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g32512b9b670_0_0"/>
          <p:cNvSpPr/>
          <p:nvPr/>
        </p:nvSpPr>
        <p:spPr>
          <a:xfrm>
            <a:off x="6643028" y="1434667"/>
            <a:ext cx="2379052" cy="4041873"/>
          </a:xfrm>
          <a:custGeom>
            <a:rect b="b" l="l" r="r" t="t"/>
            <a:pathLst>
              <a:path extrusionOk="0" h="4041873" w="2379052">
                <a:moveTo>
                  <a:pt x="0" y="0"/>
                </a:moveTo>
                <a:lnTo>
                  <a:pt x="2379052" y="0"/>
                </a:lnTo>
                <a:lnTo>
                  <a:pt x="2379052" y="4041873"/>
                </a:lnTo>
                <a:lnTo>
                  <a:pt x="0" y="4041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89000"/>
            </a:blip>
            <a:stretch>
              <a:fillRect b="-9688" l="-5819" r="-8129" t="-9688"/>
            </a:stretch>
          </a:blipFill>
          <a:ln>
            <a:noFill/>
          </a:ln>
        </p:spPr>
      </p:sp>
      <p:sp>
        <p:nvSpPr>
          <p:cNvPr id="100" name="Google Shape;100;g32512b9b670_0_0"/>
          <p:cNvSpPr/>
          <p:nvPr/>
        </p:nvSpPr>
        <p:spPr>
          <a:xfrm rot="-5400000">
            <a:off x="7549962" y="1616304"/>
            <a:ext cx="3658200" cy="20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g32512b9b670_0_0"/>
          <p:cNvSpPr txBox="1"/>
          <p:nvPr/>
        </p:nvSpPr>
        <p:spPr>
          <a:xfrm>
            <a:off x="516139" y="838200"/>
            <a:ext cx="5549400" cy="14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14" u="none" cap="none" strike="noStrike">
                <a:solidFill>
                  <a:srgbClr val="333333"/>
                </a:solidFill>
                <a:latin typeface="Poppins Light"/>
                <a:ea typeface="Poppins Light"/>
                <a:cs typeface="Poppins Light"/>
                <a:sym typeface="Poppins Light"/>
              </a:rPr>
              <a:t>Sehr geehrte Damen und Herren, liebe Geschäftspartner*Innen,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14" u="none" cap="none" strike="noStrike">
                <a:solidFill>
                  <a:srgbClr val="333333"/>
                </a:solidFill>
                <a:latin typeface="Poppins Light"/>
                <a:ea typeface="Poppins Light"/>
                <a:cs typeface="Poppins Light"/>
                <a:sym typeface="Poppins Light"/>
              </a:rPr>
              <a:t>mein Name ist xxx und ich arbeite als </a:t>
            </a:r>
            <a:r>
              <a:rPr b="0" i="0" lang="en-US" sz="1314" u="none" cap="none" strike="noStrike">
                <a:solidFill>
                  <a:srgbClr val="FF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xxx</a:t>
            </a:r>
            <a:r>
              <a:rPr b="0" i="0" lang="en-US" sz="1314" u="none" cap="none" strike="noStrike">
                <a:solidFill>
                  <a:srgbClr val="333333"/>
                </a:solidFill>
                <a:latin typeface="Poppins Light"/>
                <a:ea typeface="Poppins Light"/>
                <a:cs typeface="Poppins Light"/>
                <a:sym typeface="Poppins Light"/>
              </a:rPr>
              <a:t> und bin in </a:t>
            </a:r>
            <a:r>
              <a:rPr b="0" i="0" lang="en-US" sz="1314" u="none" cap="none" strike="noStrike">
                <a:solidFill>
                  <a:srgbClr val="FF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(STADT) </a:t>
            </a:r>
            <a:r>
              <a:rPr b="0" i="0" lang="en-US" sz="1314" u="none" cap="none" strike="noStrike">
                <a:solidFill>
                  <a:srgbClr val="333333"/>
                </a:solidFill>
                <a:latin typeface="Poppins Light"/>
                <a:ea typeface="Poppins Light"/>
                <a:cs typeface="Poppins Light"/>
                <a:sym typeface="Poppins Light"/>
              </a:rPr>
              <a:t>tätig. Ich beabsichtige, in den nächsten 5 Jahren ein Immobilienportfolio im Wert von ca. </a:t>
            </a:r>
            <a:r>
              <a:rPr b="0" i="0" lang="en-US" sz="1314" u="none" cap="none" strike="noStrike">
                <a:solidFill>
                  <a:srgbClr val="FF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xx Euro </a:t>
            </a:r>
            <a:r>
              <a:rPr b="0" i="0" lang="en-US" sz="1314" u="none" cap="none" strike="noStrike">
                <a:solidFill>
                  <a:srgbClr val="333333"/>
                </a:solidFill>
                <a:latin typeface="Poppins Light"/>
                <a:ea typeface="Poppins Light"/>
                <a:cs typeface="Poppins Light"/>
                <a:sym typeface="Poppins Light"/>
              </a:rPr>
              <a:t>aufzubauen. </a:t>
            </a:r>
            <a:endParaRPr/>
          </a:p>
        </p:txBody>
      </p:sp>
      <p:sp>
        <p:nvSpPr>
          <p:cNvPr id="102" name="Google Shape;102;g32512b9b670_0_0"/>
          <p:cNvSpPr txBox="1"/>
          <p:nvPr/>
        </p:nvSpPr>
        <p:spPr>
          <a:xfrm>
            <a:off x="477425" y="5083241"/>
            <a:ext cx="5762400" cy="14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14" u="none" cap="none" strike="noStrike">
                <a:solidFill>
                  <a:srgbClr val="333333"/>
                </a:solidFill>
                <a:latin typeface="Poppins Light"/>
                <a:ea typeface="Poppins Light"/>
                <a:cs typeface="Poppins Light"/>
                <a:sym typeface="Poppins Light"/>
              </a:rPr>
              <a:t>Ich wünsche Ihnen eine interessante Lektüre und freue mich auf den Austausch mit Ihnen. </a:t>
            </a:r>
            <a:endParaRPr/>
          </a:p>
          <a:p>
            <a:pPr indent="-76805" lvl="1" marL="15361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14" u="none" cap="none" strike="noStrike">
              <a:solidFill>
                <a:srgbClr val="333333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14" u="none" cap="none" strike="noStrike">
                <a:solidFill>
                  <a:srgbClr val="333333"/>
                </a:solidFill>
                <a:latin typeface="Poppins Light"/>
                <a:ea typeface="Poppins Light"/>
                <a:cs typeface="Poppins Light"/>
                <a:sym typeface="Poppins Light"/>
              </a:rPr>
              <a:t>Vielen Dank für Ihre Zeit.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14" u="none" cap="none" strike="noStrike">
              <a:solidFill>
                <a:srgbClr val="333333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14" u="none" cap="none" strike="noStrike">
                <a:solidFill>
                  <a:srgbClr val="333333"/>
                </a:solidFill>
                <a:latin typeface="Poppins Light"/>
                <a:ea typeface="Poppins Light"/>
                <a:cs typeface="Poppins Light"/>
                <a:sym typeface="Poppins Light"/>
              </a:rPr>
              <a:t>Herzliche Grüße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14" u="none" cap="none" strike="noStrike">
                <a:solidFill>
                  <a:srgbClr val="333333"/>
                </a:solidFill>
                <a:latin typeface="Poppins Light"/>
                <a:ea typeface="Poppins Light"/>
                <a:cs typeface="Poppins Light"/>
                <a:sym typeface="Poppins Light"/>
              </a:rPr>
              <a:t>xxx </a:t>
            </a:r>
            <a:endParaRPr/>
          </a:p>
        </p:txBody>
      </p:sp>
      <p:sp>
        <p:nvSpPr>
          <p:cNvPr id="103" name="Google Shape;103;g32512b9b670_0_0"/>
          <p:cNvSpPr txBox="1"/>
          <p:nvPr/>
        </p:nvSpPr>
        <p:spPr>
          <a:xfrm>
            <a:off x="512441" y="3317486"/>
            <a:ext cx="57624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14" u="none" cap="none" strike="noStrike">
                <a:solidFill>
                  <a:srgbClr val="333333"/>
                </a:solidFill>
                <a:latin typeface="Poppins Light"/>
                <a:ea typeface="Poppins Light"/>
                <a:cs typeface="Poppins Light"/>
                <a:sym typeface="Poppins Light"/>
              </a:rPr>
              <a:t>Um meine Ziele langfristig verwirklichen zu können, suche ich nach kompetenten Geschäftspartnern,  die gemeinsam mit mir langfristig eine enge, vertrauensvolle Zusammenarbeit realisieren möchten. </a:t>
            </a:r>
            <a:endParaRPr/>
          </a:p>
        </p:txBody>
      </p:sp>
      <p:sp>
        <p:nvSpPr>
          <p:cNvPr id="104" name="Google Shape;104;g32512b9b670_0_0"/>
          <p:cNvSpPr txBox="1"/>
          <p:nvPr/>
        </p:nvSpPr>
        <p:spPr>
          <a:xfrm>
            <a:off x="516139" y="2414379"/>
            <a:ext cx="55494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14" u="none" cap="none" strike="noStrike">
                <a:solidFill>
                  <a:srgbClr val="333333"/>
                </a:solidFill>
                <a:latin typeface="Poppins Light"/>
                <a:ea typeface="Poppins Light"/>
                <a:cs typeface="Poppins Light"/>
                <a:sym typeface="Poppins Light"/>
              </a:rPr>
              <a:t>Hierfür möchte ich sowohl die Erfahrungen aus meiner langjährigen Berufserfahrung nutzen als auch das Wissen aus meiner Fortbildung zur Immobilieninvestorin/-investor einsetzen.</a:t>
            </a:r>
            <a:endParaRPr/>
          </a:p>
        </p:txBody>
      </p:sp>
      <p:grpSp>
        <p:nvGrpSpPr>
          <p:cNvPr id="105" name="Google Shape;105;g32512b9b670_0_0"/>
          <p:cNvGrpSpPr/>
          <p:nvPr/>
        </p:nvGrpSpPr>
        <p:grpSpPr>
          <a:xfrm>
            <a:off x="512441" y="4295219"/>
            <a:ext cx="6484386" cy="468904"/>
            <a:chOff x="0" y="-101600"/>
            <a:chExt cx="8827098" cy="649631"/>
          </a:xfrm>
        </p:grpSpPr>
        <p:sp>
          <p:nvSpPr>
            <p:cNvPr id="106" name="Google Shape;106;g32512b9b670_0_0"/>
            <p:cNvSpPr txBox="1"/>
            <p:nvPr/>
          </p:nvSpPr>
          <p:spPr>
            <a:xfrm>
              <a:off x="691698" y="-54369"/>
              <a:ext cx="8135400" cy="60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314" u="none" cap="none" strike="noStrike">
                  <a:solidFill>
                    <a:srgbClr val="333333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Im Folgenden habe ich Ihnen einige Informationen </a:t>
              </a:r>
              <a:endParaRPr/>
            </a:p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314" u="none" cap="none" strike="noStrike">
                  <a:solidFill>
                    <a:srgbClr val="333333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zusammengestellt: Investorenvorstellung, Ziele, Strategie, </a:t>
              </a:r>
              <a:r>
                <a:rPr b="0" i="0" lang="en-US" sz="1314" u="none" cap="none" strike="noStrike">
                  <a:solidFill>
                    <a:srgbClr val="FF0000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xxx </a:t>
              </a:r>
              <a:endParaRPr/>
            </a:p>
          </p:txBody>
        </p:sp>
        <p:sp>
          <p:nvSpPr>
            <p:cNvPr id="107" name="Google Shape;107;g32512b9b670_0_0"/>
            <p:cNvSpPr/>
            <p:nvPr/>
          </p:nvSpPr>
          <p:spPr>
            <a:xfrm>
              <a:off x="0" y="-101600"/>
              <a:ext cx="455630" cy="620289"/>
            </a:xfrm>
            <a:custGeom>
              <a:rect b="b" l="l" r="r" t="t"/>
              <a:pathLst>
                <a:path extrusionOk="0" h="620289" w="455630">
                  <a:moveTo>
                    <a:pt x="0" y="0"/>
                  </a:moveTo>
                  <a:lnTo>
                    <a:pt x="455630" y="0"/>
                  </a:lnTo>
                  <a:lnTo>
                    <a:pt x="455630" y="620289"/>
                  </a:lnTo>
                  <a:lnTo>
                    <a:pt x="0" y="62028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2F3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"/>
          <p:cNvSpPr txBox="1"/>
          <p:nvPr/>
        </p:nvSpPr>
        <p:spPr>
          <a:xfrm>
            <a:off x="731520" y="1440022"/>
            <a:ext cx="4592523" cy="6306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1"/>
              <a:buFont typeface="Arial"/>
              <a:buNone/>
            </a:pPr>
            <a:r>
              <a:rPr b="0" i="0" lang="en-US" sz="4101" u="none" cap="none" strike="noStrike">
                <a:solidFill>
                  <a:srgbClr val="333333"/>
                </a:solidFill>
                <a:latin typeface="DM Sans"/>
                <a:ea typeface="DM Sans"/>
                <a:cs typeface="DM Sans"/>
                <a:sym typeface="DM Sans"/>
              </a:rPr>
              <a:t>Inhaltsverzeichnis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3" name="Google Shape;113;p4"/>
          <p:cNvCxnSpPr/>
          <p:nvPr/>
        </p:nvCxnSpPr>
        <p:spPr>
          <a:xfrm>
            <a:off x="731520" y="2496206"/>
            <a:ext cx="3984353" cy="0"/>
          </a:xfrm>
          <a:prstGeom prst="straightConnector1">
            <a:avLst/>
          </a:prstGeom>
          <a:noFill/>
          <a:ln cap="rnd" cmpd="sng" w="9525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4" name="Google Shape;114;p4"/>
          <p:cNvCxnSpPr/>
          <p:nvPr/>
        </p:nvCxnSpPr>
        <p:spPr>
          <a:xfrm>
            <a:off x="731520" y="5991862"/>
            <a:ext cx="3984353" cy="0"/>
          </a:xfrm>
          <a:prstGeom prst="straightConnector1">
            <a:avLst/>
          </a:prstGeom>
          <a:noFill/>
          <a:ln cap="rnd" cmpd="sng" w="9525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5" name="Google Shape;115;p4"/>
          <p:cNvSpPr/>
          <p:nvPr/>
        </p:nvSpPr>
        <p:spPr>
          <a:xfrm>
            <a:off x="5583749" y="1547550"/>
            <a:ext cx="3618745" cy="4444295"/>
          </a:xfrm>
          <a:custGeom>
            <a:rect b="b" l="l" r="r" t="t"/>
            <a:pathLst>
              <a:path extrusionOk="0" h="4202643" w="3438238">
                <a:moveTo>
                  <a:pt x="0" y="0"/>
                </a:moveTo>
                <a:lnTo>
                  <a:pt x="3438238" y="0"/>
                </a:lnTo>
                <a:lnTo>
                  <a:pt x="3438238" y="4202643"/>
                </a:lnTo>
                <a:lnTo>
                  <a:pt x="0" y="42026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04" l="-54721" r="-34646" t="-162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6" name="Google Shape;116;p4"/>
          <p:cNvGrpSpPr/>
          <p:nvPr/>
        </p:nvGrpSpPr>
        <p:grpSpPr>
          <a:xfrm>
            <a:off x="731520" y="2819879"/>
            <a:ext cx="3903995" cy="255084"/>
            <a:chOff x="0" y="-11995"/>
            <a:chExt cx="5205327" cy="340111"/>
          </a:xfrm>
        </p:grpSpPr>
        <p:sp>
          <p:nvSpPr>
            <p:cNvPr id="117" name="Google Shape;117;p4"/>
            <p:cNvSpPr txBox="1"/>
            <p:nvPr/>
          </p:nvSpPr>
          <p:spPr>
            <a:xfrm>
              <a:off x="0" y="-9525"/>
              <a:ext cx="426190" cy="3376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2994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23"/>
                <a:buFont typeface="Arial"/>
                <a:buNone/>
              </a:pPr>
              <a:r>
                <a:rPr b="1" i="0" lang="en-US" sz="1623" u="none" cap="none" strike="noStrike">
                  <a:solidFill>
                    <a:srgbClr val="669999"/>
                  </a:solidFill>
                  <a:latin typeface="DM Sans"/>
                  <a:ea typeface="DM Sans"/>
                  <a:cs typeface="DM Sans"/>
                  <a:sym typeface="DM Sans"/>
                </a:rPr>
                <a:t>01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4"/>
            <p:cNvSpPr txBox="1"/>
            <p:nvPr/>
          </p:nvSpPr>
          <p:spPr>
            <a:xfrm>
              <a:off x="892527" y="-11995"/>
              <a:ext cx="43128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50"/>
                <a:buFont typeface="Arial"/>
                <a:buNone/>
              </a:pPr>
              <a:r>
                <a:rPr b="0" i="0" lang="en-US" sz="1650" u="none" cap="none" strike="noStrike">
                  <a:solidFill>
                    <a:srgbClr val="333333"/>
                  </a:solidFill>
                  <a:latin typeface="Poppins"/>
                  <a:ea typeface="Poppins"/>
                  <a:cs typeface="Poppins"/>
                  <a:sym typeface="Poppins"/>
                </a:rPr>
                <a:t>Über mich</a:t>
              </a:r>
              <a:endParaRPr b="0" i="0" sz="1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119" name="Google Shape;119;p4"/>
          <p:cNvGrpSpPr/>
          <p:nvPr/>
        </p:nvGrpSpPr>
        <p:grpSpPr>
          <a:xfrm>
            <a:off x="731520" y="3321210"/>
            <a:ext cx="3903995" cy="2463150"/>
            <a:chOff x="0" y="-13300"/>
            <a:chExt cx="5205327" cy="3284200"/>
          </a:xfrm>
        </p:grpSpPr>
        <p:sp>
          <p:nvSpPr>
            <p:cNvPr id="120" name="Google Shape;120;p4"/>
            <p:cNvSpPr txBox="1"/>
            <p:nvPr/>
          </p:nvSpPr>
          <p:spPr>
            <a:xfrm>
              <a:off x="0" y="-9525"/>
              <a:ext cx="426190" cy="3376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2994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23"/>
                <a:buFont typeface="Arial"/>
                <a:buNone/>
              </a:pPr>
              <a:r>
                <a:rPr b="1" i="0" lang="en-US" sz="1623" u="none" cap="none" strike="noStrike">
                  <a:solidFill>
                    <a:srgbClr val="669999"/>
                  </a:solidFill>
                  <a:latin typeface="DM Sans"/>
                  <a:ea typeface="DM Sans"/>
                  <a:cs typeface="DM Sans"/>
                  <a:sym typeface="DM Sans"/>
                </a:rPr>
                <a:t>02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4"/>
            <p:cNvSpPr txBox="1"/>
            <p:nvPr/>
          </p:nvSpPr>
          <p:spPr>
            <a:xfrm>
              <a:off x="892527" y="-13300"/>
              <a:ext cx="4312800" cy="4739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50"/>
                <a:buFont typeface="Arial"/>
                <a:buNone/>
              </a:pPr>
              <a:r>
                <a:rPr b="0" i="0" lang="en-US" sz="1650" u="none" cap="none" strike="noStrike">
                  <a:solidFill>
                    <a:srgbClr val="333333"/>
                  </a:solidFill>
                  <a:latin typeface="Poppins"/>
                  <a:ea typeface="Poppins"/>
                  <a:cs typeface="Poppins"/>
                  <a:sym typeface="Poppins"/>
                </a:rPr>
                <a:t>Ziele</a:t>
              </a:r>
              <a:endParaRPr b="0" i="0" sz="1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22" name="Google Shape;122;p4"/>
            <p:cNvSpPr txBox="1"/>
            <p:nvPr/>
          </p:nvSpPr>
          <p:spPr>
            <a:xfrm>
              <a:off x="0" y="658925"/>
              <a:ext cx="426190" cy="3376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2994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23"/>
                <a:buFont typeface="Arial"/>
                <a:buNone/>
              </a:pPr>
              <a:r>
                <a:rPr b="1" i="0" lang="en-US" sz="1623" u="none" cap="none" strike="noStrike">
                  <a:solidFill>
                    <a:srgbClr val="669999"/>
                  </a:solidFill>
                  <a:latin typeface="DM Sans"/>
                  <a:ea typeface="DM Sans"/>
                  <a:cs typeface="DM Sans"/>
                  <a:sym typeface="DM Sans"/>
                </a:rPr>
                <a:t>03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4"/>
            <p:cNvSpPr txBox="1"/>
            <p:nvPr/>
          </p:nvSpPr>
          <p:spPr>
            <a:xfrm>
              <a:off x="892527" y="653845"/>
              <a:ext cx="4312800" cy="4739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50"/>
                <a:buFont typeface="Arial"/>
                <a:buNone/>
              </a:pPr>
              <a:r>
                <a:rPr b="0" i="0" lang="en-US" sz="1650" u="none" cap="none" strike="noStrike">
                  <a:solidFill>
                    <a:srgbClr val="333333"/>
                  </a:solidFill>
                  <a:latin typeface="Poppins"/>
                  <a:ea typeface="Poppins"/>
                  <a:cs typeface="Poppins"/>
                  <a:sym typeface="Poppins"/>
                </a:rPr>
                <a:t>Strategie</a:t>
              </a:r>
              <a:endParaRPr b="0" i="0" sz="1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24" name="Google Shape;124;p4"/>
            <p:cNvSpPr txBox="1"/>
            <p:nvPr/>
          </p:nvSpPr>
          <p:spPr>
            <a:xfrm>
              <a:off x="0" y="1326061"/>
              <a:ext cx="426190" cy="3376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2994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23"/>
                <a:buFont typeface="Arial"/>
                <a:buNone/>
              </a:pPr>
              <a:r>
                <a:rPr b="1" i="0" lang="en-US" sz="1623" u="none" cap="none" strike="noStrike">
                  <a:solidFill>
                    <a:srgbClr val="669999"/>
                  </a:solidFill>
                  <a:latin typeface="DM Sans"/>
                  <a:ea typeface="DM Sans"/>
                  <a:cs typeface="DM Sans"/>
                  <a:sym typeface="DM Sans"/>
                </a:rPr>
                <a:t>04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4"/>
            <p:cNvSpPr txBox="1"/>
            <p:nvPr/>
          </p:nvSpPr>
          <p:spPr>
            <a:xfrm>
              <a:off x="892527" y="1319675"/>
              <a:ext cx="4312800" cy="4739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50"/>
                <a:buFont typeface="Arial"/>
                <a:buNone/>
              </a:pPr>
              <a:r>
                <a:rPr b="0" i="0" lang="en-US" sz="1650" u="none" cap="none" strike="noStrike">
                  <a:solidFill>
                    <a:srgbClr val="333333"/>
                  </a:solidFill>
                  <a:latin typeface="Poppins"/>
                  <a:ea typeface="Poppins"/>
                  <a:cs typeface="Poppins"/>
                  <a:sym typeface="Poppins"/>
                </a:rPr>
                <a:t>Ankaufsprofil</a:t>
              </a:r>
              <a:endParaRPr b="0" i="0" sz="1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26" name="Google Shape;126;p4"/>
            <p:cNvSpPr txBox="1"/>
            <p:nvPr/>
          </p:nvSpPr>
          <p:spPr>
            <a:xfrm>
              <a:off x="0" y="1991891"/>
              <a:ext cx="427507" cy="3376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2994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23"/>
                <a:buFont typeface="Arial"/>
                <a:buNone/>
              </a:pPr>
              <a:r>
                <a:rPr b="1" i="0" lang="en-US" sz="1623" u="none" cap="none" strike="noStrike">
                  <a:solidFill>
                    <a:srgbClr val="669999"/>
                  </a:solidFill>
                  <a:latin typeface="DM Sans"/>
                  <a:ea typeface="DM Sans"/>
                  <a:cs typeface="DM Sans"/>
                  <a:sym typeface="DM Sans"/>
                </a:rPr>
                <a:t>05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4"/>
            <p:cNvSpPr txBox="1"/>
            <p:nvPr/>
          </p:nvSpPr>
          <p:spPr>
            <a:xfrm>
              <a:off x="892527" y="1984200"/>
              <a:ext cx="4312800" cy="128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50"/>
                <a:buFont typeface="Arial"/>
                <a:buNone/>
              </a:pPr>
              <a:r>
                <a:rPr b="0" i="0" lang="en-US" sz="1650" u="none" cap="none" strike="noStrike">
                  <a:solidFill>
                    <a:srgbClr val="333333"/>
                  </a:solidFill>
                  <a:latin typeface="Poppins"/>
                  <a:ea typeface="Poppins"/>
                  <a:cs typeface="Poppins"/>
                  <a:sym typeface="Poppins"/>
                </a:rPr>
                <a:t>Haushaltsrechnung &amp; Vermögensübersicht als Datei im Anhang</a:t>
              </a:r>
              <a:endParaRPr b="0" i="0" sz="1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128" name="Google Shape;128;p4"/>
          <p:cNvSpPr txBox="1"/>
          <p:nvPr>
            <p:ph idx="12" type="sldNum"/>
          </p:nvPr>
        </p:nvSpPr>
        <p:spPr>
          <a:xfrm>
            <a:off x="7483375" y="6893075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/>
              <a:t>2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2F3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" name="Google Shape;133;p5"/>
          <p:cNvCxnSpPr/>
          <p:nvPr/>
        </p:nvCxnSpPr>
        <p:spPr>
          <a:xfrm flipH="1" rot="10800000">
            <a:off x="617075" y="2759150"/>
            <a:ext cx="15600" cy="4566000"/>
          </a:xfrm>
          <a:prstGeom prst="straightConnector1">
            <a:avLst/>
          </a:prstGeom>
          <a:noFill/>
          <a:ln cap="flat" cmpd="sng" w="9525">
            <a:solidFill>
              <a:srgbClr val="73737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4" name="Google Shape;134;p5"/>
          <p:cNvSpPr/>
          <p:nvPr/>
        </p:nvSpPr>
        <p:spPr>
          <a:xfrm>
            <a:off x="577374" y="2648857"/>
            <a:ext cx="110358" cy="110358"/>
          </a:xfrm>
          <a:custGeom>
            <a:rect b="b" l="l" r="r" t="t"/>
            <a:pathLst>
              <a:path extrusionOk="0" h="110358" w="110358">
                <a:moveTo>
                  <a:pt x="0" y="0"/>
                </a:moveTo>
                <a:lnTo>
                  <a:pt x="110358" y="0"/>
                </a:lnTo>
                <a:lnTo>
                  <a:pt x="110358" y="110358"/>
                </a:lnTo>
                <a:lnTo>
                  <a:pt x="0" y="1103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5"/>
          <p:cNvSpPr/>
          <p:nvPr/>
        </p:nvSpPr>
        <p:spPr>
          <a:xfrm>
            <a:off x="577374" y="4201319"/>
            <a:ext cx="110358" cy="110358"/>
          </a:xfrm>
          <a:custGeom>
            <a:rect b="b" l="l" r="r" t="t"/>
            <a:pathLst>
              <a:path extrusionOk="0" h="110358" w="110358">
                <a:moveTo>
                  <a:pt x="0" y="0"/>
                </a:moveTo>
                <a:lnTo>
                  <a:pt x="110358" y="0"/>
                </a:lnTo>
                <a:lnTo>
                  <a:pt x="110358" y="110358"/>
                </a:lnTo>
                <a:lnTo>
                  <a:pt x="0" y="1103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5"/>
          <p:cNvSpPr/>
          <p:nvPr/>
        </p:nvSpPr>
        <p:spPr>
          <a:xfrm>
            <a:off x="577374" y="5629488"/>
            <a:ext cx="110358" cy="110358"/>
          </a:xfrm>
          <a:custGeom>
            <a:rect b="b" l="l" r="r" t="t"/>
            <a:pathLst>
              <a:path extrusionOk="0" h="110358" w="110358">
                <a:moveTo>
                  <a:pt x="0" y="0"/>
                </a:moveTo>
                <a:lnTo>
                  <a:pt x="110358" y="0"/>
                </a:lnTo>
                <a:lnTo>
                  <a:pt x="110358" y="110359"/>
                </a:lnTo>
                <a:lnTo>
                  <a:pt x="0" y="1103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5"/>
          <p:cNvSpPr/>
          <p:nvPr/>
        </p:nvSpPr>
        <p:spPr>
          <a:xfrm>
            <a:off x="7591696" y="2704036"/>
            <a:ext cx="1490366" cy="222200"/>
          </a:xfrm>
          <a:custGeom>
            <a:rect b="b" l="l" r="r" t="t"/>
            <a:pathLst>
              <a:path extrusionOk="0" h="222200" w="1490366">
                <a:moveTo>
                  <a:pt x="0" y="0"/>
                </a:moveTo>
                <a:lnTo>
                  <a:pt x="1490366" y="0"/>
                </a:lnTo>
                <a:lnTo>
                  <a:pt x="1490366" y="222200"/>
                </a:lnTo>
                <a:lnTo>
                  <a:pt x="0" y="222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5"/>
          <p:cNvSpPr/>
          <p:nvPr/>
        </p:nvSpPr>
        <p:spPr>
          <a:xfrm>
            <a:off x="7591696" y="3194603"/>
            <a:ext cx="1490366" cy="222200"/>
          </a:xfrm>
          <a:custGeom>
            <a:rect b="b" l="l" r="r" t="t"/>
            <a:pathLst>
              <a:path extrusionOk="0" h="222200" w="1490366">
                <a:moveTo>
                  <a:pt x="0" y="0"/>
                </a:moveTo>
                <a:lnTo>
                  <a:pt x="1490366" y="0"/>
                </a:lnTo>
                <a:lnTo>
                  <a:pt x="1490366" y="222200"/>
                </a:lnTo>
                <a:lnTo>
                  <a:pt x="0" y="222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5"/>
          <p:cNvSpPr/>
          <p:nvPr/>
        </p:nvSpPr>
        <p:spPr>
          <a:xfrm>
            <a:off x="7591696" y="3685170"/>
            <a:ext cx="1490366" cy="222200"/>
          </a:xfrm>
          <a:custGeom>
            <a:rect b="b" l="l" r="r" t="t"/>
            <a:pathLst>
              <a:path extrusionOk="0" h="222200" w="1490366">
                <a:moveTo>
                  <a:pt x="0" y="0"/>
                </a:moveTo>
                <a:lnTo>
                  <a:pt x="1490366" y="0"/>
                </a:lnTo>
                <a:lnTo>
                  <a:pt x="1490366" y="222200"/>
                </a:lnTo>
                <a:lnTo>
                  <a:pt x="0" y="222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5"/>
          <p:cNvSpPr/>
          <p:nvPr/>
        </p:nvSpPr>
        <p:spPr>
          <a:xfrm>
            <a:off x="7558137" y="5579800"/>
            <a:ext cx="1490366" cy="222200"/>
          </a:xfrm>
          <a:custGeom>
            <a:rect b="b" l="l" r="r" t="t"/>
            <a:pathLst>
              <a:path extrusionOk="0" h="222200" w="1490366">
                <a:moveTo>
                  <a:pt x="0" y="0"/>
                </a:moveTo>
                <a:lnTo>
                  <a:pt x="1490366" y="0"/>
                </a:lnTo>
                <a:lnTo>
                  <a:pt x="1490366" y="222200"/>
                </a:lnTo>
                <a:lnTo>
                  <a:pt x="0" y="222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5"/>
          <p:cNvSpPr/>
          <p:nvPr/>
        </p:nvSpPr>
        <p:spPr>
          <a:xfrm>
            <a:off x="7558137" y="6068700"/>
            <a:ext cx="1490366" cy="222200"/>
          </a:xfrm>
          <a:custGeom>
            <a:rect b="b" l="l" r="r" t="t"/>
            <a:pathLst>
              <a:path extrusionOk="0" h="222200" w="1490366">
                <a:moveTo>
                  <a:pt x="0" y="0"/>
                </a:moveTo>
                <a:lnTo>
                  <a:pt x="1490366" y="0"/>
                </a:lnTo>
                <a:lnTo>
                  <a:pt x="1490366" y="222200"/>
                </a:lnTo>
                <a:lnTo>
                  <a:pt x="0" y="222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5"/>
          <p:cNvSpPr/>
          <p:nvPr/>
        </p:nvSpPr>
        <p:spPr>
          <a:xfrm>
            <a:off x="7558137" y="6559267"/>
            <a:ext cx="1490366" cy="222200"/>
          </a:xfrm>
          <a:custGeom>
            <a:rect b="b" l="l" r="r" t="t"/>
            <a:pathLst>
              <a:path extrusionOk="0" h="222200" w="1490366">
                <a:moveTo>
                  <a:pt x="0" y="0"/>
                </a:moveTo>
                <a:lnTo>
                  <a:pt x="1490366" y="0"/>
                </a:lnTo>
                <a:lnTo>
                  <a:pt x="1490366" y="222200"/>
                </a:lnTo>
                <a:lnTo>
                  <a:pt x="0" y="222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3" name="Google Shape;143;p5"/>
          <p:cNvCxnSpPr/>
          <p:nvPr/>
        </p:nvCxnSpPr>
        <p:spPr>
          <a:xfrm flipH="1" rot="10800000">
            <a:off x="4866851" y="1437600"/>
            <a:ext cx="5100" cy="5877600"/>
          </a:xfrm>
          <a:prstGeom prst="straightConnector1">
            <a:avLst/>
          </a:prstGeom>
          <a:noFill/>
          <a:ln cap="rnd" cmpd="sng" w="9525">
            <a:solidFill>
              <a:srgbClr val="37373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4" name="Google Shape;144;p5"/>
          <p:cNvCxnSpPr/>
          <p:nvPr/>
        </p:nvCxnSpPr>
        <p:spPr>
          <a:xfrm>
            <a:off x="4872035" y="4470737"/>
            <a:ext cx="4911300" cy="18000"/>
          </a:xfrm>
          <a:prstGeom prst="straightConnector1">
            <a:avLst/>
          </a:prstGeom>
          <a:noFill/>
          <a:ln cap="rnd" cmpd="sng" w="9525">
            <a:solidFill>
              <a:srgbClr val="37373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5" name="Google Shape;145;p5"/>
          <p:cNvCxnSpPr/>
          <p:nvPr/>
        </p:nvCxnSpPr>
        <p:spPr>
          <a:xfrm>
            <a:off x="0" y="1433175"/>
            <a:ext cx="9763500" cy="9900"/>
          </a:xfrm>
          <a:prstGeom prst="straightConnector1">
            <a:avLst/>
          </a:prstGeom>
          <a:noFill/>
          <a:ln cap="rnd" cmpd="sng" w="9525">
            <a:solidFill>
              <a:srgbClr val="37373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6" name="Google Shape;146;p5"/>
          <p:cNvSpPr txBox="1"/>
          <p:nvPr/>
        </p:nvSpPr>
        <p:spPr>
          <a:xfrm>
            <a:off x="3532121" y="501333"/>
            <a:ext cx="2679828" cy="6506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9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35"/>
              <a:buFont typeface="Arial"/>
              <a:buNone/>
            </a:pPr>
            <a:r>
              <a:rPr b="0" i="0" lang="en-US" sz="4235" u="none" cap="none" strike="noStrike">
                <a:solidFill>
                  <a:srgbClr val="333333"/>
                </a:solidFill>
                <a:latin typeface="DM Sans"/>
                <a:ea typeface="DM Sans"/>
                <a:cs typeface="DM Sans"/>
                <a:sym typeface="DM Sans"/>
              </a:rPr>
              <a:t>Über mich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5"/>
          <p:cNvSpPr txBox="1"/>
          <p:nvPr/>
        </p:nvSpPr>
        <p:spPr>
          <a:xfrm>
            <a:off x="1163982" y="2018675"/>
            <a:ext cx="2800147" cy="233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99"/>
              <a:buFont typeface="Arial"/>
              <a:buNone/>
            </a:pPr>
            <a:r>
              <a:rPr b="1" i="0" lang="en-US" sz="1299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BERUFSERFAHRUNG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5"/>
          <p:cNvSpPr txBox="1"/>
          <p:nvPr/>
        </p:nvSpPr>
        <p:spPr>
          <a:xfrm>
            <a:off x="1163982" y="2622407"/>
            <a:ext cx="1739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9"/>
              <a:buFont typeface="Arial"/>
              <a:buNone/>
            </a:pPr>
            <a:r>
              <a:rPr b="1" lang="en-US" sz="1399">
                <a:latin typeface="Poppins SemiBold"/>
                <a:ea typeface="Poppins SemiBold"/>
                <a:cs typeface="Poppins SemiBold"/>
                <a:sym typeface="Poppins SemiBold"/>
              </a:rPr>
              <a:t>Projekt Manager</a:t>
            </a:r>
            <a:endParaRPr b="1" i="0" sz="14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49" name="Google Shape;149;p5"/>
          <p:cNvSpPr txBox="1"/>
          <p:nvPr/>
        </p:nvSpPr>
        <p:spPr>
          <a:xfrm>
            <a:off x="1163982" y="2912076"/>
            <a:ext cx="3030300" cy="1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</a:pPr>
            <a:r>
              <a:rPr b="0" i="0" lang="en-US" sz="119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Mustermann GmbH, Musterstadt</a:t>
            </a:r>
            <a:endParaRPr b="0" i="0" sz="1199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0" name="Google Shape;150;p5"/>
          <p:cNvSpPr txBox="1"/>
          <p:nvPr/>
        </p:nvSpPr>
        <p:spPr>
          <a:xfrm>
            <a:off x="1163982" y="4120278"/>
            <a:ext cx="3421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9"/>
              <a:buFont typeface="Arial"/>
              <a:buNone/>
            </a:pPr>
            <a:r>
              <a:rPr b="1" lang="en-US">
                <a:latin typeface="Poppins SemiBold"/>
                <a:ea typeface="Poppins SemiBold"/>
                <a:cs typeface="Poppins SemiBold"/>
                <a:sym typeface="Poppins SemiBold"/>
              </a:rPr>
              <a:t>Manager </a:t>
            </a:r>
            <a:endParaRPr b="1" i="0" sz="14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51" name="Google Shape;151;p5"/>
          <p:cNvSpPr txBox="1"/>
          <p:nvPr/>
        </p:nvSpPr>
        <p:spPr>
          <a:xfrm>
            <a:off x="1163982" y="4409947"/>
            <a:ext cx="3030300" cy="1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</a:pPr>
            <a:r>
              <a:rPr b="0" i="0" lang="en-US" sz="119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Mustermann Firma , Musterstadt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5"/>
          <p:cNvSpPr txBox="1"/>
          <p:nvPr/>
        </p:nvSpPr>
        <p:spPr>
          <a:xfrm>
            <a:off x="1163982" y="5551807"/>
            <a:ext cx="3421500" cy="5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9"/>
              <a:buFont typeface="Arial"/>
              <a:buNone/>
            </a:pPr>
            <a:r>
              <a:rPr b="1" lang="en-US" sz="1399">
                <a:latin typeface="Poppins SemiBold"/>
                <a:ea typeface="Poppins SemiBold"/>
                <a:cs typeface="Poppins SemiBold"/>
                <a:sym typeface="Poppins SemiBold"/>
              </a:rPr>
              <a:t>Ausbildung</a:t>
            </a:r>
            <a:r>
              <a:rPr b="1" i="0" lang="en-US" sz="1399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, angestellt</a:t>
            </a:r>
            <a:endParaRPr b="1" i="0" sz="14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marR="0" rtl="0" algn="l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9"/>
              <a:buFont typeface="Arial"/>
              <a:buNone/>
            </a:pPr>
            <a:r>
              <a:t/>
            </a:r>
            <a:endParaRPr b="1" i="0" sz="1399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53" name="Google Shape;153;p5"/>
          <p:cNvSpPr txBox="1"/>
          <p:nvPr/>
        </p:nvSpPr>
        <p:spPr>
          <a:xfrm>
            <a:off x="1163982" y="5841476"/>
            <a:ext cx="30303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Mustermann Firma , Musterstadt</a:t>
            </a:r>
            <a:endParaRPr b="0" i="0" sz="11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5"/>
          <p:cNvSpPr txBox="1"/>
          <p:nvPr/>
        </p:nvSpPr>
        <p:spPr>
          <a:xfrm>
            <a:off x="5357812" y="2018675"/>
            <a:ext cx="3536020" cy="233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99"/>
              <a:buFont typeface="Arial"/>
              <a:buNone/>
            </a:pPr>
            <a:r>
              <a:rPr b="1" i="0" lang="en-US" sz="1299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PERSÖNLICHE FÄHIGKEITEN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5"/>
          <p:cNvSpPr txBox="1"/>
          <p:nvPr/>
        </p:nvSpPr>
        <p:spPr>
          <a:xfrm>
            <a:off x="5391372" y="2698608"/>
            <a:ext cx="1915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Kommunikation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5"/>
          <p:cNvSpPr txBox="1"/>
          <p:nvPr/>
        </p:nvSpPr>
        <p:spPr>
          <a:xfrm>
            <a:off x="5391372" y="3084797"/>
            <a:ext cx="17346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Problemlösungs-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kompetenz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5"/>
          <p:cNvSpPr txBox="1"/>
          <p:nvPr/>
        </p:nvSpPr>
        <p:spPr>
          <a:xfrm>
            <a:off x="5391372" y="3699478"/>
            <a:ext cx="1734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Management Skills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5"/>
          <p:cNvSpPr txBox="1"/>
          <p:nvPr/>
        </p:nvSpPr>
        <p:spPr>
          <a:xfrm>
            <a:off x="5357812" y="4937967"/>
            <a:ext cx="3536020" cy="233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99"/>
              <a:buFont typeface="Arial"/>
              <a:buNone/>
            </a:pPr>
            <a:r>
              <a:rPr b="1" i="0" lang="en-US" sz="1299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FACHLICHE FÄHIGKEITEN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5"/>
          <p:cNvSpPr txBox="1"/>
          <p:nvPr/>
        </p:nvSpPr>
        <p:spPr>
          <a:xfrm>
            <a:off x="5315717" y="5542671"/>
            <a:ext cx="26991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Grundrissoptimierung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5"/>
          <p:cNvSpPr txBox="1"/>
          <p:nvPr/>
        </p:nvSpPr>
        <p:spPr>
          <a:xfrm>
            <a:off x="5336786" y="6071525"/>
            <a:ext cx="2025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Verhandlungskompetenz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5"/>
          <p:cNvSpPr txBox="1"/>
          <p:nvPr/>
        </p:nvSpPr>
        <p:spPr>
          <a:xfrm>
            <a:off x="5357812" y="6600367"/>
            <a:ext cx="1734600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Strategischer Einkauf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5"/>
          <p:cNvSpPr txBox="1"/>
          <p:nvPr>
            <p:ph idx="12" type="sldNum"/>
          </p:nvPr>
        </p:nvSpPr>
        <p:spPr>
          <a:xfrm>
            <a:off x="7483375" y="6893075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/>
              <a:t>3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2F3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"/>
          <p:cNvSpPr txBox="1"/>
          <p:nvPr/>
        </p:nvSpPr>
        <p:spPr>
          <a:xfrm>
            <a:off x="427878" y="1149247"/>
            <a:ext cx="3593400" cy="12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80"/>
              <a:buFont typeface="Arial"/>
              <a:buNone/>
            </a:pPr>
            <a:r>
              <a:rPr b="0" i="0" lang="en-US" sz="408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Meine Ziele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80"/>
              <a:buFont typeface="Arial"/>
              <a:buNone/>
            </a:pPr>
            <a:r>
              <a:rPr b="0" i="0" lang="en-US" sz="408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bis 20xx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p6"/>
          <p:cNvPicPr preferRelativeResize="0"/>
          <p:nvPr/>
        </p:nvPicPr>
        <p:blipFill rotWithShape="1">
          <a:blip r:embed="rId3">
            <a:alphaModFix/>
          </a:blip>
          <a:srcRect b="0" l="20441" r="20440" t="0"/>
          <a:stretch/>
        </p:blipFill>
        <p:spPr>
          <a:xfrm>
            <a:off x="418353" y="2573659"/>
            <a:ext cx="3175453" cy="357200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9" name="Google Shape;169;p6"/>
          <p:cNvCxnSpPr/>
          <p:nvPr/>
        </p:nvCxnSpPr>
        <p:spPr>
          <a:xfrm>
            <a:off x="4021275" y="1817738"/>
            <a:ext cx="4697400" cy="0"/>
          </a:xfrm>
          <a:prstGeom prst="straightConnector1">
            <a:avLst/>
          </a:prstGeom>
          <a:noFill/>
          <a:ln cap="rnd" cmpd="sng" w="9525">
            <a:solidFill>
              <a:srgbClr val="37373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0" name="Google Shape;170;p6"/>
          <p:cNvCxnSpPr/>
          <p:nvPr/>
        </p:nvCxnSpPr>
        <p:spPr>
          <a:xfrm>
            <a:off x="4021275" y="3172829"/>
            <a:ext cx="4697400" cy="0"/>
          </a:xfrm>
          <a:prstGeom prst="straightConnector1">
            <a:avLst/>
          </a:prstGeom>
          <a:noFill/>
          <a:ln cap="rnd" cmpd="sng" w="9525">
            <a:solidFill>
              <a:srgbClr val="373737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71" name="Google Shape;171;p6"/>
          <p:cNvGrpSpPr/>
          <p:nvPr/>
        </p:nvGrpSpPr>
        <p:grpSpPr>
          <a:xfrm>
            <a:off x="4021275" y="2105117"/>
            <a:ext cx="5732316" cy="785625"/>
            <a:chOff x="0" y="9525"/>
            <a:chExt cx="8211310" cy="1093576"/>
          </a:xfrm>
        </p:grpSpPr>
        <p:sp>
          <p:nvSpPr>
            <p:cNvPr id="172" name="Google Shape;172;p6"/>
            <p:cNvSpPr txBox="1"/>
            <p:nvPr/>
          </p:nvSpPr>
          <p:spPr>
            <a:xfrm>
              <a:off x="611410" y="810901"/>
              <a:ext cx="7599900" cy="29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2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64"/>
                <a:buFont typeface="Arial"/>
                <a:buNone/>
              </a:pPr>
              <a:r>
                <a:rPr b="0" i="0" lang="en-US" sz="1364" u="none" cap="none" strike="noStrike">
                  <a:solidFill>
                    <a:srgbClr val="000000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und Stadtrandlage</a:t>
              </a:r>
              <a:r>
                <a:rPr lang="en-US" sz="1364">
                  <a:latin typeface="Poppins Light"/>
                  <a:ea typeface="Poppins Light"/>
                  <a:cs typeface="Poppins Light"/>
                  <a:sym typeface="Poppins Light"/>
                </a:rPr>
                <a:t> oder </a:t>
              </a:r>
              <a:r>
                <a:rPr b="0" i="0" lang="en-US" sz="1364" u="none" cap="none" strike="noStrike">
                  <a:solidFill>
                    <a:srgbClr val="000000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Umgebung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6"/>
            <p:cNvSpPr txBox="1"/>
            <p:nvPr/>
          </p:nvSpPr>
          <p:spPr>
            <a:xfrm>
              <a:off x="611414" y="28962"/>
              <a:ext cx="6728400" cy="70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8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en-US" sz="15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Startobjekte: Eigentumswohnungen mit bis zu 3 Zimmern in der Stadt xx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6"/>
            <p:cNvSpPr txBox="1"/>
            <p:nvPr/>
          </p:nvSpPr>
          <p:spPr>
            <a:xfrm>
              <a:off x="0" y="9525"/>
              <a:ext cx="488700" cy="39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7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32"/>
                <a:buFont typeface="Arial"/>
                <a:buNone/>
              </a:pPr>
              <a:r>
                <a:rPr b="1" i="0" lang="en-US" sz="1832" u="none" cap="none" strike="noStrike">
                  <a:solidFill>
                    <a:srgbClr val="669999"/>
                  </a:solidFill>
                  <a:latin typeface="DM Sans"/>
                  <a:ea typeface="DM Sans"/>
                  <a:cs typeface="DM Sans"/>
                  <a:sym typeface="DM Sans"/>
                </a:rPr>
                <a:t>02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75" name="Google Shape;175;p6"/>
          <p:cNvCxnSpPr/>
          <p:nvPr/>
        </p:nvCxnSpPr>
        <p:spPr>
          <a:xfrm>
            <a:off x="4021275" y="4500275"/>
            <a:ext cx="4697400" cy="0"/>
          </a:xfrm>
          <a:prstGeom prst="straightConnector1">
            <a:avLst/>
          </a:prstGeom>
          <a:noFill/>
          <a:ln cap="rnd" cmpd="sng" w="9525">
            <a:solidFill>
              <a:srgbClr val="373737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76" name="Google Shape;176;p6"/>
          <p:cNvGrpSpPr/>
          <p:nvPr/>
        </p:nvGrpSpPr>
        <p:grpSpPr>
          <a:xfrm>
            <a:off x="4021275" y="3446523"/>
            <a:ext cx="5006643" cy="855662"/>
            <a:chOff x="0" y="-9525"/>
            <a:chExt cx="7171814" cy="1191067"/>
          </a:xfrm>
        </p:grpSpPr>
        <p:sp>
          <p:nvSpPr>
            <p:cNvPr id="177" name="Google Shape;177;p6"/>
            <p:cNvSpPr txBox="1"/>
            <p:nvPr/>
          </p:nvSpPr>
          <p:spPr>
            <a:xfrm>
              <a:off x="611414" y="772401"/>
              <a:ext cx="6560400" cy="4091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2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64"/>
                <a:buFont typeface="Arial"/>
                <a:buNone/>
              </a:pPr>
              <a:r>
                <a:rPr b="0" i="0" lang="en-US" sz="1364" u="none" cap="none" strike="noStrike">
                  <a:solidFill>
                    <a:srgbClr val="000000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Basiswerte: Immometrica (Investorentool)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6"/>
            <p:cNvSpPr txBox="1"/>
            <p:nvPr/>
          </p:nvSpPr>
          <p:spPr>
            <a:xfrm>
              <a:off x="611414" y="-9525"/>
              <a:ext cx="6560400" cy="70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8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en-US" sz="15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Kauf von Immobilien mit Kaufpreisen unter Marktwert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6"/>
            <p:cNvSpPr txBox="1"/>
            <p:nvPr/>
          </p:nvSpPr>
          <p:spPr>
            <a:xfrm>
              <a:off x="0" y="9525"/>
              <a:ext cx="488700" cy="39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7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32"/>
                <a:buFont typeface="Arial"/>
                <a:buNone/>
              </a:pPr>
              <a:r>
                <a:rPr b="1" i="0" lang="en-US" sz="1832" u="none" cap="none" strike="noStrike">
                  <a:solidFill>
                    <a:srgbClr val="669999"/>
                  </a:solidFill>
                  <a:latin typeface="DM Sans"/>
                  <a:ea typeface="DM Sans"/>
                  <a:cs typeface="DM Sans"/>
                  <a:sym typeface="DM Sans"/>
                </a:rPr>
                <a:t>03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80" name="Google Shape;180;p6"/>
          <p:cNvCxnSpPr/>
          <p:nvPr/>
        </p:nvCxnSpPr>
        <p:spPr>
          <a:xfrm>
            <a:off x="4021275" y="5596673"/>
            <a:ext cx="4697400" cy="0"/>
          </a:xfrm>
          <a:prstGeom prst="straightConnector1">
            <a:avLst/>
          </a:prstGeom>
          <a:noFill/>
          <a:ln cap="rnd" cmpd="sng" w="9525">
            <a:solidFill>
              <a:srgbClr val="373737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81" name="Google Shape;181;p6"/>
          <p:cNvGrpSpPr/>
          <p:nvPr/>
        </p:nvGrpSpPr>
        <p:grpSpPr>
          <a:xfrm>
            <a:off x="4021275" y="4773969"/>
            <a:ext cx="5209790" cy="540579"/>
            <a:chOff x="0" y="-9525"/>
            <a:chExt cx="7462814" cy="752477"/>
          </a:xfrm>
        </p:grpSpPr>
        <p:sp>
          <p:nvSpPr>
            <p:cNvPr id="182" name="Google Shape;182;p6"/>
            <p:cNvSpPr txBox="1"/>
            <p:nvPr/>
          </p:nvSpPr>
          <p:spPr>
            <a:xfrm>
              <a:off x="611414" y="450752"/>
              <a:ext cx="6851400" cy="29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2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64"/>
                <a:buFont typeface="Arial"/>
                <a:buNone/>
              </a:pPr>
              <a:r>
                <a:rPr b="0" i="0" lang="en-US" sz="1364" u="none" cap="none" strike="noStrike">
                  <a:solidFill>
                    <a:srgbClr val="000000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Aufwertung und ggf. Renovierung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6"/>
            <p:cNvSpPr txBox="1"/>
            <p:nvPr/>
          </p:nvSpPr>
          <p:spPr>
            <a:xfrm>
              <a:off x="611414" y="-9525"/>
              <a:ext cx="6851400" cy="32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8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en-US" sz="15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Entwicklung der Objekte durch Mietanpassung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6"/>
            <p:cNvSpPr txBox="1"/>
            <p:nvPr/>
          </p:nvSpPr>
          <p:spPr>
            <a:xfrm>
              <a:off x="0" y="9525"/>
              <a:ext cx="488700" cy="39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7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32"/>
                <a:buFont typeface="Arial"/>
                <a:buNone/>
              </a:pPr>
              <a:r>
                <a:rPr b="1" i="0" lang="en-US" sz="1832" u="none" cap="none" strike="noStrike">
                  <a:solidFill>
                    <a:srgbClr val="669999"/>
                  </a:solidFill>
                  <a:latin typeface="DM Sans"/>
                  <a:ea typeface="DM Sans"/>
                  <a:cs typeface="DM Sans"/>
                  <a:sym typeface="DM Sans"/>
                </a:rPr>
                <a:t>04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5" name="Google Shape;185;p6"/>
          <p:cNvGrpSpPr/>
          <p:nvPr/>
        </p:nvGrpSpPr>
        <p:grpSpPr>
          <a:xfrm>
            <a:off x="4021275" y="1277451"/>
            <a:ext cx="5123924" cy="281900"/>
            <a:chOff x="0" y="9525"/>
            <a:chExt cx="7339814" cy="392400"/>
          </a:xfrm>
        </p:grpSpPr>
        <p:sp>
          <p:nvSpPr>
            <p:cNvPr id="186" name="Google Shape;186;p6"/>
            <p:cNvSpPr txBox="1"/>
            <p:nvPr/>
          </p:nvSpPr>
          <p:spPr>
            <a:xfrm>
              <a:off x="611414" y="15217"/>
              <a:ext cx="6728400" cy="32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8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en-US" sz="15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Langfristiger Vermögensaufbau mit Immobilien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6"/>
            <p:cNvSpPr txBox="1"/>
            <p:nvPr/>
          </p:nvSpPr>
          <p:spPr>
            <a:xfrm>
              <a:off x="0" y="9525"/>
              <a:ext cx="549600" cy="39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7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32"/>
                <a:buFont typeface="Arial"/>
                <a:buNone/>
              </a:pPr>
              <a:r>
                <a:rPr b="1" i="0" lang="en-US" sz="1832" u="none" cap="none" strike="noStrike">
                  <a:solidFill>
                    <a:srgbClr val="669999"/>
                  </a:solidFill>
                  <a:latin typeface="DM Sans"/>
                  <a:ea typeface="DM Sans"/>
                  <a:cs typeface="DM Sans"/>
                  <a:sym typeface="DM Sans"/>
                </a:rPr>
                <a:t>01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8" name="Google Shape;188;p6"/>
          <p:cNvGrpSpPr/>
          <p:nvPr/>
        </p:nvGrpSpPr>
        <p:grpSpPr>
          <a:xfrm>
            <a:off x="4021275" y="5884053"/>
            <a:ext cx="5123924" cy="281900"/>
            <a:chOff x="0" y="9525"/>
            <a:chExt cx="7339814" cy="392400"/>
          </a:xfrm>
        </p:grpSpPr>
        <p:sp>
          <p:nvSpPr>
            <p:cNvPr id="189" name="Google Shape;189;p6"/>
            <p:cNvSpPr txBox="1"/>
            <p:nvPr/>
          </p:nvSpPr>
          <p:spPr>
            <a:xfrm>
              <a:off x="611414" y="15217"/>
              <a:ext cx="6728400" cy="32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8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en-US" sz="15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Renditeziele 7 % Bruttomietrendite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6"/>
            <p:cNvSpPr txBox="1"/>
            <p:nvPr/>
          </p:nvSpPr>
          <p:spPr>
            <a:xfrm>
              <a:off x="0" y="9525"/>
              <a:ext cx="488700" cy="39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7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32"/>
                <a:buFont typeface="Arial"/>
                <a:buNone/>
              </a:pPr>
              <a:r>
                <a:rPr b="1" i="0" lang="en-US" sz="1832" u="none" cap="none" strike="noStrike">
                  <a:solidFill>
                    <a:srgbClr val="669999"/>
                  </a:solidFill>
                  <a:latin typeface="DM Sans"/>
                  <a:ea typeface="DM Sans"/>
                  <a:cs typeface="DM Sans"/>
                  <a:sym typeface="DM Sans"/>
                </a:rPr>
                <a:t>05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1" name="Google Shape;191;p6"/>
          <p:cNvSpPr txBox="1"/>
          <p:nvPr>
            <p:ph idx="12" type="sldNum"/>
          </p:nvPr>
        </p:nvSpPr>
        <p:spPr>
          <a:xfrm>
            <a:off x="7483375" y="6893075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/>
              <a:t>4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2F3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oogle Shape;200;p8"/>
          <p:cNvGrpSpPr/>
          <p:nvPr/>
        </p:nvGrpSpPr>
        <p:grpSpPr>
          <a:xfrm>
            <a:off x="346415" y="4633876"/>
            <a:ext cx="2720250" cy="1589995"/>
            <a:chOff x="0" y="0"/>
            <a:chExt cx="3627000" cy="2119993"/>
          </a:xfrm>
        </p:grpSpPr>
        <p:sp>
          <p:nvSpPr>
            <p:cNvPr id="201" name="Google Shape;201;p8"/>
            <p:cNvSpPr txBox="1"/>
            <p:nvPr/>
          </p:nvSpPr>
          <p:spPr>
            <a:xfrm>
              <a:off x="0" y="0"/>
              <a:ext cx="3627000" cy="62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5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86"/>
                <a:buFont typeface="Arial"/>
                <a:buNone/>
              </a:pPr>
              <a:r>
                <a:rPr b="1" i="0" lang="en-US" sz="1386" u="none" cap="none" strike="noStrike">
                  <a:solidFill>
                    <a:srgbClr val="373737"/>
                  </a:solidFill>
                  <a:latin typeface="DM Sans"/>
                  <a:ea typeface="DM Sans"/>
                  <a:cs typeface="DM Sans"/>
                  <a:sym typeface="DM Sans"/>
                </a:rPr>
                <a:t>1. Jahr – Wissens- &amp; Erfahrungsaufbau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8"/>
            <p:cNvSpPr txBox="1"/>
            <p:nvPr/>
          </p:nvSpPr>
          <p:spPr>
            <a:xfrm>
              <a:off x="0" y="562993"/>
              <a:ext cx="3627000" cy="155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914400" marR="0" rtl="0" algn="l">
                <a:lnSpc>
                  <a:spcPct val="1399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50">
                <a:solidFill>
                  <a:srgbClr val="373737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126363" lvl="1" marL="259080" marR="0" rtl="0" algn="l">
                <a:lnSpc>
                  <a:spcPct val="139916"/>
                </a:lnSpc>
                <a:spcBef>
                  <a:spcPts val="0"/>
                </a:spcBef>
                <a:spcAft>
                  <a:spcPts val="0"/>
                </a:spcAft>
                <a:buClr>
                  <a:srgbClr val="373737"/>
                </a:buClr>
                <a:buSzPts val="1150"/>
                <a:buFont typeface="Poppins"/>
                <a:buChar char="•"/>
              </a:pPr>
              <a:r>
                <a:rPr b="0" i="0" lang="en-US" sz="1150" u="none" cap="none" strike="noStrike">
                  <a:solidFill>
                    <a:srgbClr val="373737"/>
                  </a:solidFill>
                  <a:latin typeface="Poppins"/>
                  <a:ea typeface="Poppins"/>
                  <a:cs typeface="Poppins"/>
                  <a:sym typeface="Poppins"/>
                </a:rPr>
                <a:t>Fachwissen </a:t>
              </a:r>
              <a:r>
                <a:rPr lang="en-US" sz="1150">
                  <a:solidFill>
                    <a:srgbClr val="373737"/>
                  </a:solidFill>
                  <a:latin typeface="Poppins"/>
                  <a:ea typeface="Poppins"/>
                  <a:cs typeface="Poppins"/>
                  <a:sym typeface="Poppins"/>
                </a:rPr>
                <a:t>durch Bildung im Immobilienmanagement</a:t>
              </a:r>
              <a:endParaRPr b="0" i="0" sz="115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126363" lvl="1" marL="259080" marR="0" rtl="0" algn="l">
                <a:lnSpc>
                  <a:spcPct val="139916"/>
                </a:lnSpc>
                <a:spcBef>
                  <a:spcPts val="0"/>
                </a:spcBef>
                <a:spcAft>
                  <a:spcPts val="0"/>
                </a:spcAft>
                <a:buClr>
                  <a:srgbClr val="373737"/>
                </a:buClr>
                <a:buSzPts val="1150"/>
                <a:buFont typeface="Poppins"/>
                <a:buChar char="•"/>
              </a:pPr>
              <a:r>
                <a:rPr b="0" i="0" lang="en-US" sz="1150" u="none" cap="none" strike="noStrike">
                  <a:solidFill>
                    <a:srgbClr val="373737"/>
                  </a:solidFill>
                  <a:latin typeface="Poppins"/>
                  <a:ea typeface="Poppins"/>
                  <a:cs typeface="Poppins"/>
                  <a:sym typeface="Poppins"/>
                </a:rPr>
                <a:t>Kauf der ersten Wohnung</a:t>
              </a:r>
              <a:endParaRPr b="0" i="0" sz="115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126363" lvl="1" marL="259080" marR="0" rtl="0" algn="l">
                <a:lnSpc>
                  <a:spcPct val="139916"/>
                </a:lnSpc>
                <a:spcBef>
                  <a:spcPts val="0"/>
                </a:spcBef>
                <a:spcAft>
                  <a:spcPts val="0"/>
                </a:spcAft>
                <a:buClr>
                  <a:srgbClr val="373737"/>
                </a:buClr>
                <a:buSzPts val="1150"/>
                <a:buFont typeface="Poppins"/>
                <a:buChar char="•"/>
              </a:pPr>
              <a:r>
                <a:rPr b="0" i="0" lang="en-US" sz="1150" u="none" cap="none" strike="noStrike">
                  <a:solidFill>
                    <a:srgbClr val="373737"/>
                  </a:solidFill>
                  <a:latin typeface="Poppins"/>
                  <a:ea typeface="Poppins"/>
                  <a:cs typeface="Poppins"/>
                  <a:sym typeface="Poppins"/>
                </a:rPr>
                <a:t>Kauf einer weiteren Wohnung</a:t>
              </a:r>
              <a:endParaRPr b="0" i="0" sz="115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203" name="Google Shape;203;p8"/>
          <p:cNvGrpSpPr/>
          <p:nvPr/>
        </p:nvGrpSpPr>
        <p:grpSpPr>
          <a:xfrm>
            <a:off x="3378909" y="4633876"/>
            <a:ext cx="3006675" cy="1838620"/>
            <a:chOff x="0" y="0"/>
            <a:chExt cx="4008900" cy="2451493"/>
          </a:xfrm>
        </p:grpSpPr>
        <p:sp>
          <p:nvSpPr>
            <p:cNvPr id="204" name="Google Shape;204;p8"/>
            <p:cNvSpPr txBox="1"/>
            <p:nvPr/>
          </p:nvSpPr>
          <p:spPr>
            <a:xfrm>
              <a:off x="0" y="0"/>
              <a:ext cx="4008900" cy="28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5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86"/>
                <a:buFont typeface="Arial"/>
                <a:buNone/>
              </a:pPr>
              <a:r>
                <a:rPr b="1" i="0" lang="en-US" sz="1386" u="none" cap="none" strike="noStrike">
                  <a:solidFill>
                    <a:srgbClr val="373737"/>
                  </a:solidFill>
                  <a:latin typeface="DM Sans"/>
                  <a:ea typeface="DM Sans"/>
                  <a:cs typeface="DM Sans"/>
                  <a:sym typeface="DM Sans"/>
                </a:rPr>
                <a:t>3 Jahre – Erfahrungsaufbau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8"/>
            <p:cNvSpPr txBox="1"/>
            <p:nvPr/>
          </p:nvSpPr>
          <p:spPr>
            <a:xfrm>
              <a:off x="0" y="562993"/>
              <a:ext cx="4008900" cy="188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126427" lvl="1" marL="259080" marR="0" rtl="0" algn="l">
                <a:lnSpc>
                  <a:spcPct val="140033"/>
                </a:lnSpc>
                <a:spcBef>
                  <a:spcPts val="0"/>
                </a:spcBef>
                <a:spcAft>
                  <a:spcPts val="0"/>
                </a:spcAft>
                <a:buClr>
                  <a:srgbClr val="373737"/>
                </a:buClr>
                <a:buSzPts val="1150"/>
                <a:buFont typeface="Poppins"/>
                <a:buChar char="•"/>
              </a:pPr>
              <a:r>
                <a:rPr b="0" i="0" lang="en-US" sz="1150" u="none" cap="none" strike="noStrike">
                  <a:solidFill>
                    <a:srgbClr val="373737"/>
                  </a:solidFill>
                  <a:latin typeface="Poppins"/>
                  <a:ea typeface="Poppins"/>
                  <a:cs typeface="Poppins"/>
                  <a:sym typeface="Poppins"/>
                </a:rPr>
                <a:t>Erwerb von 1-2 Immobilien pro Jahr</a:t>
              </a:r>
              <a:endParaRPr b="0" i="0" sz="115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126427" lvl="1" marL="259080" marR="0" rtl="0" algn="l">
                <a:lnSpc>
                  <a:spcPct val="140033"/>
                </a:lnSpc>
                <a:spcBef>
                  <a:spcPts val="0"/>
                </a:spcBef>
                <a:spcAft>
                  <a:spcPts val="0"/>
                </a:spcAft>
                <a:buClr>
                  <a:srgbClr val="373737"/>
                </a:buClr>
                <a:buSzPts val="1150"/>
                <a:buFont typeface="Poppins"/>
                <a:buChar char="•"/>
              </a:pPr>
              <a:r>
                <a:rPr lang="en-US" sz="1150">
                  <a:solidFill>
                    <a:srgbClr val="373737"/>
                  </a:solidFill>
                  <a:latin typeface="Poppins"/>
                  <a:ea typeface="Poppins"/>
                  <a:cs typeface="Poppins"/>
                  <a:sym typeface="Poppins"/>
                </a:rPr>
                <a:t>Aufbau von Erfahrungen in der </a:t>
              </a:r>
              <a:r>
                <a:rPr b="0" i="0" lang="en-US" sz="1150" u="none" cap="none" strike="noStrike">
                  <a:solidFill>
                    <a:srgbClr val="373737"/>
                  </a:solidFill>
                  <a:latin typeface="Poppins"/>
                  <a:ea typeface="Poppins"/>
                  <a:cs typeface="Poppins"/>
                  <a:sym typeface="Poppins"/>
                </a:rPr>
                <a:t>Aufwertung und Renovierung</a:t>
              </a:r>
              <a:endParaRPr b="0" i="0" sz="115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126427" lvl="1" marL="259080" marR="0" rtl="0" algn="l">
                <a:lnSpc>
                  <a:spcPct val="140033"/>
                </a:lnSpc>
                <a:spcBef>
                  <a:spcPts val="0"/>
                </a:spcBef>
                <a:spcAft>
                  <a:spcPts val="0"/>
                </a:spcAft>
                <a:buClr>
                  <a:srgbClr val="373737"/>
                </a:buClr>
                <a:buSzPts val="1150"/>
                <a:buFont typeface="Poppins"/>
                <a:buChar char="•"/>
              </a:pPr>
              <a:r>
                <a:rPr lang="en-US" sz="1150">
                  <a:solidFill>
                    <a:srgbClr val="373737"/>
                  </a:solidFill>
                  <a:latin typeface="Poppins"/>
                  <a:ea typeface="Poppins"/>
                  <a:cs typeface="Poppins"/>
                  <a:sym typeface="Poppins"/>
                </a:rPr>
                <a:t>Erfolgreiche Vermietung mit verschiedenen Miet-Modellen (Möblierung, WG-Vermietung etc.)</a:t>
              </a:r>
              <a:endParaRPr b="0" i="0" sz="115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cxnSp>
        <p:nvCxnSpPr>
          <p:cNvPr id="206" name="Google Shape;206;p8"/>
          <p:cNvCxnSpPr/>
          <p:nvPr/>
        </p:nvCxnSpPr>
        <p:spPr>
          <a:xfrm rot="10800000">
            <a:off x="3071475" y="4559175"/>
            <a:ext cx="3900" cy="2427600"/>
          </a:xfrm>
          <a:prstGeom prst="straightConnector1">
            <a:avLst/>
          </a:prstGeom>
          <a:noFill/>
          <a:ln cap="rnd" cmpd="sng" w="9525">
            <a:solidFill>
              <a:srgbClr val="37373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7" name="Google Shape;207;p8"/>
          <p:cNvCxnSpPr/>
          <p:nvPr/>
        </p:nvCxnSpPr>
        <p:spPr>
          <a:xfrm rot="10800000">
            <a:off x="6517200" y="4559075"/>
            <a:ext cx="1800" cy="2407800"/>
          </a:xfrm>
          <a:prstGeom prst="straightConnector1">
            <a:avLst/>
          </a:prstGeom>
          <a:noFill/>
          <a:ln cap="rnd" cmpd="sng" w="9525">
            <a:solidFill>
              <a:srgbClr val="373737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08" name="Google Shape;208;p8"/>
          <p:cNvGrpSpPr/>
          <p:nvPr/>
        </p:nvGrpSpPr>
        <p:grpSpPr>
          <a:xfrm>
            <a:off x="6836291" y="4633876"/>
            <a:ext cx="2570850" cy="1342945"/>
            <a:chOff x="0" y="0"/>
            <a:chExt cx="3427800" cy="1790593"/>
          </a:xfrm>
        </p:grpSpPr>
        <p:sp>
          <p:nvSpPr>
            <p:cNvPr id="209" name="Google Shape;209;p8"/>
            <p:cNvSpPr txBox="1"/>
            <p:nvPr/>
          </p:nvSpPr>
          <p:spPr>
            <a:xfrm>
              <a:off x="0" y="0"/>
              <a:ext cx="3427800" cy="28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5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86"/>
                <a:buFont typeface="Arial"/>
                <a:buNone/>
              </a:pPr>
              <a:r>
                <a:rPr b="1" i="0" lang="en-US" sz="1386" u="none" cap="none" strike="noStrike">
                  <a:solidFill>
                    <a:srgbClr val="373737"/>
                  </a:solidFill>
                  <a:latin typeface="DM Sans"/>
                  <a:ea typeface="DM Sans"/>
                  <a:cs typeface="DM Sans"/>
                  <a:sym typeface="DM Sans"/>
                </a:rPr>
                <a:t>ab 5 Jahre Skalierung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8"/>
            <p:cNvSpPr txBox="1"/>
            <p:nvPr/>
          </p:nvSpPr>
          <p:spPr>
            <a:xfrm>
              <a:off x="0" y="562993"/>
              <a:ext cx="3427800" cy="122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126427" lvl="1" marL="259080" marR="0" rtl="0" algn="l">
                <a:lnSpc>
                  <a:spcPct val="140033"/>
                </a:lnSpc>
                <a:spcBef>
                  <a:spcPts val="0"/>
                </a:spcBef>
                <a:spcAft>
                  <a:spcPts val="0"/>
                </a:spcAft>
                <a:buClr>
                  <a:srgbClr val="373737"/>
                </a:buClr>
                <a:buSzPts val="1150"/>
                <a:buFont typeface="Poppins"/>
                <a:buChar char="•"/>
              </a:pPr>
              <a:r>
                <a:rPr lang="en-US" sz="1150">
                  <a:solidFill>
                    <a:srgbClr val="373737"/>
                  </a:solidFill>
                  <a:latin typeface="Poppins"/>
                  <a:ea typeface="Poppins"/>
                  <a:cs typeface="Poppins"/>
                  <a:sym typeface="Poppins"/>
                </a:rPr>
                <a:t>Bestandserweiterung mit </a:t>
              </a:r>
              <a:r>
                <a:rPr b="0" i="0" lang="en-US" sz="1150" u="none" cap="none" strike="noStrike">
                  <a:solidFill>
                    <a:srgbClr val="373737"/>
                  </a:solidFill>
                  <a:latin typeface="Poppins"/>
                  <a:ea typeface="Poppins"/>
                  <a:cs typeface="Poppins"/>
                  <a:sym typeface="Poppins"/>
                </a:rPr>
                <a:t>Mehrfamilienhäusern</a:t>
              </a:r>
              <a:endParaRPr b="0" i="0" sz="115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126427" lvl="1" marL="259080" marR="0" rtl="0" algn="l">
                <a:lnSpc>
                  <a:spcPct val="140033"/>
                </a:lnSpc>
                <a:spcBef>
                  <a:spcPts val="0"/>
                </a:spcBef>
                <a:spcAft>
                  <a:spcPts val="0"/>
                </a:spcAft>
                <a:buClr>
                  <a:srgbClr val="373737"/>
                </a:buClr>
                <a:buSzPts val="1150"/>
                <a:buFont typeface="Poppins"/>
                <a:buChar char="•"/>
              </a:pPr>
              <a:r>
                <a:rPr lang="en-US" sz="1150">
                  <a:solidFill>
                    <a:srgbClr val="373737"/>
                  </a:solidFill>
                  <a:latin typeface="Poppins"/>
                  <a:ea typeface="Poppins"/>
                  <a:cs typeface="Poppins"/>
                  <a:sym typeface="Poppins"/>
                </a:rPr>
                <a:t>Immobilienhandel (Fix &amp; Flip)</a:t>
              </a:r>
              <a:endParaRPr b="0" i="0" sz="115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-126427" lvl="1" marL="259080" marR="0" rtl="0" algn="l">
                <a:lnSpc>
                  <a:spcPct val="140033"/>
                </a:lnSpc>
                <a:spcBef>
                  <a:spcPts val="0"/>
                </a:spcBef>
                <a:spcAft>
                  <a:spcPts val="0"/>
                </a:spcAft>
                <a:buClr>
                  <a:srgbClr val="373737"/>
                </a:buClr>
                <a:buSzPts val="1150"/>
                <a:buFont typeface="Poppins"/>
                <a:buChar char="•"/>
              </a:pPr>
              <a:r>
                <a:rPr b="0" i="0" lang="en-US" sz="1150" u="none" cap="none" strike="noStrike">
                  <a:solidFill>
                    <a:srgbClr val="373737"/>
                  </a:solidFill>
                  <a:latin typeface="Poppins"/>
                  <a:ea typeface="Poppins"/>
                  <a:cs typeface="Poppins"/>
                  <a:sym typeface="Poppins"/>
                </a:rPr>
                <a:t>Prüfung </a:t>
              </a:r>
              <a:r>
                <a:rPr lang="en-US" sz="1150">
                  <a:solidFill>
                    <a:srgbClr val="373737"/>
                  </a:solidFill>
                  <a:latin typeface="Poppins"/>
                  <a:ea typeface="Poppins"/>
                  <a:cs typeface="Poppins"/>
                  <a:sym typeface="Poppins"/>
                </a:rPr>
                <a:t>Gesellschaftsstruktur</a:t>
              </a:r>
              <a:endParaRPr b="0" i="0" sz="115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211" name="Google Shape;211;p8"/>
          <p:cNvSpPr txBox="1"/>
          <p:nvPr/>
        </p:nvSpPr>
        <p:spPr>
          <a:xfrm>
            <a:off x="858842" y="441725"/>
            <a:ext cx="6431400" cy="6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66"/>
              <a:buFont typeface="Arial"/>
              <a:buNone/>
            </a:pPr>
            <a:r>
              <a:rPr lang="en-US" sz="4266">
                <a:solidFill>
                  <a:srgbClr val="373737"/>
                </a:solidFill>
                <a:latin typeface="DM Sans"/>
                <a:ea typeface="DM Sans"/>
                <a:cs typeface="DM Sans"/>
                <a:sym typeface="DM Sans"/>
              </a:rPr>
              <a:t>Meine </a:t>
            </a:r>
            <a:r>
              <a:rPr b="0" i="0" lang="en-US" sz="4266" u="none" cap="none" strike="noStrike">
                <a:solidFill>
                  <a:srgbClr val="373737"/>
                </a:solidFill>
                <a:latin typeface="DM Sans"/>
                <a:ea typeface="DM Sans"/>
                <a:cs typeface="DM Sans"/>
                <a:sym typeface="DM Sans"/>
              </a:rPr>
              <a:t>Strategie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2" name="Google Shape;212;p8"/>
          <p:cNvCxnSpPr/>
          <p:nvPr/>
        </p:nvCxnSpPr>
        <p:spPr>
          <a:xfrm rot="10800000">
            <a:off x="693728" y="510274"/>
            <a:ext cx="0" cy="519600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3" name="Google Shape;213;p8"/>
          <p:cNvSpPr txBox="1"/>
          <p:nvPr>
            <p:ph idx="12" type="sldNum"/>
          </p:nvPr>
        </p:nvSpPr>
        <p:spPr>
          <a:xfrm>
            <a:off x="7483375" y="6893075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/>
              <a:t>5</a:t>
            </a:r>
            <a:endParaRPr/>
          </a:p>
        </p:txBody>
      </p:sp>
      <p:sp>
        <p:nvSpPr>
          <p:cNvPr id="214" name="Google Shape;214;p8"/>
          <p:cNvSpPr/>
          <p:nvPr/>
        </p:nvSpPr>
        <p:spPr>
          <a:xfrm>
            <a:off x="631134" y="2794800"/>
            <a:ext cx="3047400" cy="1118400"/>
          </a:xfrm>
          <a:prstGeom prst="rect">
            <a:avLst/>
          </a:prstGeom>
          <a:solidFill>
            <a:srgbClr val="99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8"/>
          <p:cNvSpPr/>
          <p:nvPr/>
        </p:nvSpPr>
        <p:spPr>
          <a:xfrm>
            <a:off x="3144012" y="2460776"/>
            <a:ext cx="3047400" cy="1118400"/>
          </a:xfrm>
          <a:prstGeom prst="rect">
            <a:avLst/>
          </a:prstGeom>
          <a:solidFill>
            <a:srgbClr val="66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8"/>
          <p:cNvSpPr/>
          <p:nvPr/>
        </p:nvSpPr>
        <p:spPr>
          <a:xfrm>
            <a:off x="5651940" y="2126753"/>
            <a:ext cx="3047400" cy="1118400"/>
          </a:xfrm>
          <a:prstGeom prst="rect">
            <a:avLst/>
          </a:prstGeom>
          <a:solidFill>
            <a:srgbClr val="3C6E6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8"/>
          <p:cNvSpPr/>
          <p:nvPr/>
        </p:nvSpPr>
        <p:spPr>
          <a:xfrm rot="10800000">
            <a:off x="5654619" y="3246948"/>
            <a:ext cx="531695" cy="332349"/>
          </a:xfrm>
          <a:custGeom>
            <a:rect b="b" l="l" r="r" t="t"/>
            <a:pathLst>
              <a:path extrusionOk="0" h="4923693" w="7876970">
                <a:moveTo>
                  <a:pt x="7876970" y="4923693"/>
                </a:moveTo>
                <a:lnTo>
                  <a:pt x="0" y="4923693"/>
                </a:lnTo>
                <a:lnTo>
                  <a:pt x="0" y="0"/>
                </a:lnTo>
                <a:close/>
              </a:path>
            </a:pathLst>
          </a:custGeom>
          <a:solidFill>
            <a:srgbClr val="336666">
              <a:alpha val="49800"/>
            </a:srgbClr>
          </a:solidFill>
          <a:ln>
            <a:noFill/>
          </a:ln>
        </p:spPr>
      </p:sp>
      <p:sp>
        <p:nvSpPr>
          <p:cNvPr id="218" name="Google Shape;218;p8"/>
          <p:cNvSpPr/>
          <p:nvPr/>
        </p:nvSpPr>
        <p:spPr>
          <a:xfrm rot="10800000">
            <a:off x="3137609" y="3571889"/>
            <a:ext cx="531695" cy="332349"/>
          </a:xfrm>
          <a:custGeom>
            <a:rect b="b" l="l" r="r" t="t"/>
            <a:pathLst>
              <a:path extrusionOk="0" h="4923693" w="7876970">
                <a:moveTo>
                  <a:pt x="7876970" y="4923693"/>
                </a:moveTo>
                <a:lnTo>
                  <a:pt x="0" y="4923693"/>
                </a:lnTo>
                <a:lnTo>
                  <a:pt x="0" y="0"/>
                </a:lnTo>
                <a:close/>
              </a:path>
            </a:pathLst>
          </a:custGeom>
          <a:solidFill>
            <a:srgbClr val="669999">
              <a:alpha val="49800"/>
            </a:srgbClr>
          </a:solidFill>
          <a:ln>
            <a:noFill/>
          </a:ln>
        </p:spPr>
      </p:sp>
      <p:sp>
        <p:nvSpPr>
          <p:cNvPr id="219" name="Google Shape;219;p8"/>
          <p:cNvSpPr/>
          <p:nvPr/>
        </p:nvSpPr>
        <p:spPr>
          <a:xfrm>
            <a:off x="1965390" y="3279531"/>
            <a:ext cx="149352" cy="149352"/>
          </a:xfrm>
          <a:custGeom>
            <a:rect b="b" l="l" r="r" t="t"/>
            <a:pathLst>
              <a:path extrusionOk="0" h="186690" w="186690">
                <a:moveTo>
                  <a:pt x="0" y="93345"/>
                </a:moveTo>
                <a:cubicBezTo>
                  <a:pt x="0" y="41783"/>
                  <a:pt x="41783" y="0"/>
                  <a:pt x="93345" y="0"/>
                </a:cubicBezTo>
                <a:cubicBezTo>
                  <a:pt x="144907" y="0"/>
                  <a:pt x="186690" y="41783"/>
                  <a:pt x="186690" y="93345"/>
                </a:cubicBezTo>
                <a:cubicBezTo>
                  <a:pt x="186690" y="144907"/>
                  <a:pt x="144907" y="186690"/>
                  <a:pt x="93345" y="186690"/>
                </a:cubicBezTo>
                <a:cubicBezTo>
                  <a:pt x="41783" y="186690"/>
                  <a:pt x="0" y="144780"/>
                  <a:pt x="0" y="93345"/>
                </a:cubicBezTo>
                <a:close/>
              </a:path>
            </a:pathLst>
          </a:custGeom>
          <a:solidFill>
            <a:srgbClr val="F2F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8"/>
          <p:cNvSpPr/>
          <p:nvPr/>
        </p:nvSpPr>
        <p:spPr>
          <a:xfrm>
            <a:off x="4500390" y="2870978"/>
            <a:ext cx="149352" cy="149352"/>
          </a:xfrm>
          <a:custGeom>
            <a:rect b="b" l="l" r="r" t="t"/>
            <a:pathLst>
              <a:path extrusionOk="0" h="186690" w="186690">
                <a:moveTo>
                  <a:pt x="0" y="93345"/>
                </a:moveTo>
                <a:cubicBezTo>
                  <a:pt x="0" y="41783"/>
                  <a:pt x="41783" y="0"/>
                  <a:pt x="93345" y="0"/>
                </a:cubicBezTo>
                <a:cubicBezTo>
                  <a:pt x="144907" y="0"/>
                  <a:pt x="186690" y="41783"/>
                  <a:pt x="186690" y="93345"/>
                </a:cubicBezTo>
                <a:cubicBezTo>
                  <a:pt x="186690" y="144907"/>
                  <a:pt x="144907" y="186690"/>
                  <a:pt x="93345" y="186690"/>
                </a:cubicBezTo>
                <a:cubicBezTo>
                  <a:pt x="41783" y="186690"/>
                  <a:pt x="0" y="144780"/>
                  <a:pt x="0" y="93345"/>
                </a:cubicBezTo>
                <a:close/>
              </a:path>
            </a:pathLst>
          </a:custGeom>
          <a:solidFill>
            <a:srgbClr val="F2F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8"/>
          <p:cNvSpPr/>
          <p:nvPr/>
        </p:nvSpPr>
        <p:spPr>
          <a:xfrm>
            <a:off x="7207137" y="2593318"/>
            <a:ext cx="149352" cy="149352"/>
          </a:xfrm>
          <a:custGeom>
            <a:rect b="b" l="l" r="r" t="t"/>
            <a:pathLst>
              <a:path extrusionOk="0" h="186690" w="186690">
                <a:moveTo>
                  <a:pt x="0" y="93345"/>
                </a:moveTo>
                <a:cubicBezTo>
                  <a:pt x="0" y="41783"/>
                  <a:pt x="41783" y="0"/>
                  <a:pt x="93345" y="0"/>
                </a:cubicBezTo>
                <a:cubicBezTo>
                  <a:pt x="144907" y="0"/>
                  <a:pt x="186690" y="41783"/>
                  <a:pt x="186690" y="93345"/>
                </a:cubicBezTo>
                <a:cubicBezTo>
                  <a:pt x="186690" y="144907"/>
                  <a:pt x="144907" y="186690"/>
                  <a:pt x="93345" y="186690"/>
                </a:cubicBezTo>
                <a:cubicBezTo>
                  <a:pt x="41783" y="186690"/>
                  <a:pt x="0" y="144780"/>
                  <a:pt x="0" y="93345"/>
                </a:cubicBezTo>
                <a:close/>
              </a:path>
            </a:pathLst>
          </a:custGeom>
          <a:solidFill>
            <a:srgbClr val="F2F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8"/>
          <p:cNvSpPr txBox="1"/>
          <p:nvPr/>
        </p:nvSpPr>
        <p:spPr>
          <a:xfrm>
            <a:off x="1660360" y="3519518"/>
            <a:ext cx="908100" cy="2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1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38" u="none" cap="none" strike="noStrike">
                <a:solidFill>
                  <a:srgbClr val="F2F2F3"/>
                </a:solidFill>
                <a:latin typeface="DM Sans"/>
                <a:ea typeface="DM Sans"/>
                <a:cs typeface="DM Sans"/>
                <a:sym typeface="DM Sans"/>
              </a:rPr>
              <a:t>bis 20xx</a:t>
            </a:r>
            <a:endParaRPr/>
          </a:p>
        </p:txBody>
      </p:sp>
      <p:sp>
        <p:nvSpPr>
          <p:cNvPr id="223" name="Google Shape;223;p8"/>
          <p:cNvSpPr txBox="1"/>
          <p:nvPr/>
        </p:nvSpPr>
        <p:spPr>
          <a:xfrm>
            <a:off x="4246684" y="3126894"/>
            <a:ext cx="837000" cy="2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1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38" u="none" cap="none" strike="noStrike">
                <a:solidFill>
                  <a:srgbClr val="F2F2F3"/>
                </a:solidFill>
                <a:latin typeface="DM Sans"/>
                <a:ea typeface="DM Sans"/>
                <a:cs typeface="DM Sans"/>
                <a:sym typeface="DM Sans"/>
              </a:rPr>
              <a:t>bis 20xx</a:t>
            </a:r>
            <a:endParaRPr/>
          </a:p>
        </p:txBody>
      </p:sp>
      <p:sp>
        <p:nvSpPr>
          <p:cNvPr id="224" name="Google Shape;224;p8"/>
          <p:cNvSpPr txBox="1"/>
          <p:nvPr/>
        </p:nvSpPr>
        <p:spPr>
          <a:xfrm>
            <a:off x="6927543" y="2830904"/>
            <a:ext cx="857400" cy="2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1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38" u="none" cap="none" strike="noStrike">
                <a:solidFill>
                  <a:srgbClr val="F2F2F3"/>
                </a:solidFill>
                <a:latin typeface="DM Sans"/>
                <a:ea typeface="DM Sans"/>
                <a:cs typeface="DM Sans"/>
                <a:sym typeface="DM Sans"/>
              </a:rPr>
              <a:t>bis 20xx</a:t>
            </a:r>
            <a:endParaRPr/>
          </a:p>
        </p:txBody>
      </p:sp>
      <p:sp>
        <p:nvSpPr>
          <p:cNvPr id="225" name="Google Shape;225;p8"/>
          <p:cNvSpPr/>
          <p:nvPr/>
        </p:nvSpPr>
        <p:spPr>
          <a:xfrm rot="5400000">
            <a:off x="8006438" y="2285413"/>
            <a:ext cx="1674550" cy="764925"/>
          </a:xfrm>
          <a:prstGeom prst="flowChartExtract">
            <a:avLst/>
          </a:prstGeom>
          <a:solidFill>
            <a:srgbClr val="3C6E6E"/>
          </a:solidFill>
          <a:ln cap="flat" cmpd="sng" w="9525">
            <a:solidFill>
              <a:srgbClr val="3C6E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2F3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0" name="Google Shape;230;p7"/>
          <p:cNvCxnSpPr/>
          <p:nvPr/>
        </p:nvCxnSpPr>
        <p:spPr>
          <a:xfrm rot="10800000">
            <a:off x="5626573" y="1421537"/>
            <a:ext cx="13" cy="6023203"/>
          </a:xfrm>
          <a:prstGeom prst="straightConnector1">
            <a:avLst/>
          </a:prstGeom>
          <a:noFill/>
          <a:ln cap="rnd" cmpd="sng" w="9525">
            <a:solidFill>
              <a:srgbClr val="37373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1" name="Google Shape;231;p7"/>
          <p:cNvCxnSpPr/>
          <p:nvPr/>
        </p:nvCxnSpPr>
        <p:spPr>
          <a:xfrm>
            <a:off x="0" y="1416775"/>
            <a:ext cx="9753600" cy="0"/>
          </a:xfrm>
          <a:prstGeom prst="straightConnector1">
            <a:avLst/>
          </a:prstGeom>
          <a:noFill/>
          <a:ln cap="rnd" cmpd="sng" w="9525">
            <a:solidFill>
              <a:srgbClr val="37373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2" name="Google Shape;232;p7"/>
          <p:cNvSpPr/>
          <p:nvPr/>
        </p:nvSpPr>
        <p:spPr>
          <a:xfrm>
            <a:off x="1656210" y="1828544"/>
            <a:ext cx="684175" cy="742201"/>
          </a:xfrm>
          <a:custGeom>
            <a:rect b="b" l="l" r="r" t="t"/>
            <a:pathLst>
              <a:path extrusionOk="0" h="742201" w="684175">
                <a:moveTo>
                  <a:pt x="0" y="0"/>
                </a:moveTo>
                <a:lnTo>
                  <a:pt x="684175" y="0"/>
                </a:lnTo>
                <a:lnTo>
                  <a:pt x="684175" y="742201"/>
                </a:lnTo>
                <a:lnTo>
                  <a:pt x="0" y="7422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7"/>
          <p:cNvSpPr txBox="1"/>
          <p:nvPr/>
        </p:nvSpPr>
        <p:spPr>
          <a:xfrm>
            <a:off x="548640" y="406400"/>
            <a:ext cx="8656320" cy="650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66"/>
              <a:buFont typeface="Arial"/>
              <a:buNone/>
            </a:pPr>
            <a:r>
              <a:rPr b="0" i="0" lang="en-US" sz="4266" u="none" cap="none" strike="noStrike">
                <a:solidFill>
                  <a:srgbClr val="373737"/>
                </a:solidFill>
                <a:latin typeface="DM Sans"/>
                <a:ea typeface="DM Sans"/>
                <a:cs typeface="DM Sans"/>
                <a:sym typeface="DM Sans"/>
              </a:rPr>
              <a:t>Mein Ankaufsprofil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7"/>
          <p:cNvSpPr txBox="1"/>
          <p:nvPr/>
        </p:nvSpPr>
        <p:spPr>
          <a:xfrm>
            <a:off x="303088" y="4149872"/>
            <a:ext cx="5038500" cy="23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27988" lvl="1" marL="266771" marR="0" rtl="0" algn="l">
              <a:lnSpc>
                <a:spcPct val="152064"/>
              </a:lnSpc>
              <a:spcBef>
                <a:spcPts val="0"/>
              </a:spcBef>
              <a:spcAft>
                <a:spcPts val="0"/>
              </a:spcAft>
              <a:buClr>
                <a:srgbClr val="373737"/>
              </a:buClr>
              <a:buSzPts val="1150"/>
              <a:buFont typeface="Arial"/>
              <a:buChar char="•"/>
            </a:pPr>
            <a:r>
              <a:rPr lang="en-US" sz="1150">
                <a:solidFill>
                  <a:srgbClr val="373737"/>
                </a:solidFill>
                <a:latin typeface="Poppins Light"/>
                <a:ea typeface="Poppins Light"/>
                <a:cs typeface="Poppins Light"/>
                <a:sym typeface="Poppins Light"/>
              </a:rPr>
              <a:t>1-Zi-Wohnung: 25 - 35 qm Innenstadtlage für junge Arbeitnehmer</a:t>
            </a:r>
            <a:endParaRPr sz="1150">
              <a:solidFill>
                <a:srgbClr val="373737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127988" lvl="1" marL="266771" marR="0" rtl="0" algn="l">
              <a:lnSpc>
                <a:spcPct val="152064"/>
              </a:lnSpc>
              <a:spcBef>
                <a:spcPts val="0"/>
              </a:spcBef>
              <a:spcAft>
                <a:spcPts val="0"/>
              </a:spcAft>
              <a:buClr>
                <a:srgbClr val="373737"/>
              </a:buClr>
              <a:buSzPts val="1150"/>
              <a:buFont typeface="Arial"/>
              <a:buChar char="•"/>
            </a:pPr>
            <a:r>
              <a:rPr b="0" i="0" lang="en-US" sz="1150" u="none" cap="none" strike="noStrike">
                <a:solidFill>
                  <a:srgbClr val="373737"/>
                </a:solidFill>
                <a:latin typeface="Poppins Light"/>
                <a:ea typeface="Poppins Light"/>
                <a:cs typeface="Poppins Light"/>
                <a:sym typeface="Poppins Light"/>
              </a:rPr>
              <a:t>2-Zi-Wohnung: 45 - 55qm mit Balkon für Singles, junge Paare </a:t>
            </a:r>
            <a:endParaRPr b="0" i="0" sz="11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7988" lvl="1" marL="266771" marR="0" rtl="0" algn="l">
              <a:lnSpc>
                <a:spcPct val="152064"/>
              </a:lnSpc>
              <a:spcBef>
                <a:spcPts val="0"/>
              </a:spcBef>
              <a:spcAft>
                <a:spcPts val="0"/>
              </a:spcAft>
              <a:buClr>
                <a:srgbClr val="373737"/>
              </a:buClr>
              <a:buSzPts val="1150"/>
              <a:buFont typeface="Arial"/>
              <a:buChar char="•"/>
            </a:pPr>
            <a:r>
              <a:rPr b="0" i="0" lang="en-US" sz="1150" u="none" cap="none" strike="noStrike">
                <a:solidFill>
                  <a:srgbClr val="373737"/>
                </a:solidFill>
                <a:latin typeface="Poppins Light"/>
                <a:ea typeface="Poppins Light"/>
                <a:cs typeface="Poppins Light"/>
                <a:sym typeface="Poppins Light"/>
              </a:rPr>
              <a:t>WG-Wohnungen mit 3 - 4 Zi</a:t>
            </a:r>
            <a:r>
              <a:rPr lang="en-US" sz="1150">
                <a:solidFill>
                  <a:srgbClr val="373737"/>
                </a:solidFill>
                <a:latin typeface="Poppins Light"/>
                <a:ea typeface="Poppins Light"/>
                <a:cs typeface="Poppins Light"/>
                <a:sym typeface="Poppins Light"/>
              </a:rPr>
              <a:t>.</a:t>
            </a:r>
            <a:r>
              <a:rPr b="0" i="0" lang="en-US" sz="1150" u="none" cap="none" strike="noStrike">
                <a:solidFill>
                  <a:srgbClr val="373737"/>
                </a:solidFill>
                <a:latin typeface="Poppins Light"/>
                <a:ea typeface="Poppins Light"/>
                <a:cs typeface="Poppins Light"/>
                <a:sym typeface="Poppins Light"/>
              </a:rPr>
              <a:t>, in Innenstadt bzw. Uni-Nähe oder mit gutem ÖPNV-Anschluss für Studenten</a:t>
            </a:r>
            <a:endParaRPr b="0" i="0" sz="11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7988" lvl="1" marL="266771" marR="0" rtl="0" algn="l">
              <a:lnSpc>
                <a:spcPct val="152064"/>
              </a:lnSpc>
              <a:spcBef>
                <a:spcPts val="0"/>
              </a:spcBef>
              <a:spcAft>
                <a:spcPts val="0"/>
              </a:spcAft>
              <a:buClr>
                <a:srgbClr val="373737"/>
              </a:buClr>
              <a:buSzPts val="1150"/>
              <a:buFont typeface="Arial"/>
              <a:buChar char="•"/>
            </a:pPr>
            <a:r>
              <a:rPr b="0" i="0" lang="en-US" sz="1150" u="none" cap="none" strike="noStrike">
                <a:solidFill>
                  <a:srgbClr val="373737"/>
                </a:solidFill>
                <a:latin typeface="Poppins Light"/>
                <a:ea typeface="Poppins Light"/>
                <a:cs typeface="Poppins Light"/>
                <a:sym typeface="Poppins Light"/>
              </a:rPr>
              <a:t>Bevorzugt unvermietete oder in näherer Zukunft (1-2 Jahre) frei werdende Objekte</a:t>
            </a:r>
            <a:endParaRPr b="0" i="0" sz="11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7988" lvl="1" marL="266771" marR="0" rtl="0" algn="l">
              <a:lnSpc>
                <a:spcPct val="152064"/>
              </a:lnSpc>
              <a:spcBef>
                <a:spcPts val="0"/>
              </a:spcBef>
              <a:spcAft>
                <a:spcPts val="0"/>
              </a:spcAft>
              <a:buClr>
                <a:srgbClr val="373737"/>
              </a:buClr>
              <a:buSzPts val="1150"/>
              <a:buFont typeface="Arial"/>
              <a:buChar char="•"/>
            </a:pPr>
            <a:r>
              <a:rPr b="0" i="0" lang="en-US" sz="1150" u="none" cap="none" strike="noStrike">
                <a:solidFill>
                  <a:srgbClr val="373737"/>
                </a:solidFill>
                <a:latin typeface="Poppins Light"/>
                <a:ea typeface="Poppins Light"/>
                <a:cs typeface="Poppins Light"/>
                <a:sym typeface="Poppins Light"/>
              </a:rPr>
              <a:t>Grundsätzlich gepflegte Objekte mit guter Substanz und Entwicklungspotenzial</a:t>
            </a:r>
            <a:endParaRPr b="0" i="0" sz="11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7988" lvl="1" marL="266771" marR="0" rtl="0" algn="l">
              <a:lnSpc>
                <a:spcPct val="152064"/>
              </a:lnSpc>
              <a:spcBef>
                <a:spcPts val="0"/>
              </a:spcBef>
              <a:spcAft>
                <a:spcPts val="0"/>
              </a:spcAft>
              <a:buClr>
                <a:srgbClr val="373737"/>
              </a:buClr>
              <a:buSzPts val="1150"/>
              <a:buFont typeface="Arial"/>
              <a:buChar char="•"/>
            </a:pPr>
            <a:r>
              <a:rPr lang="en-US" sz="1150">
                <a:solidFill>
                  <a:srgbClr val="373737"/>
                </a:solidFill>
                <a:latin typeface="Poppins Light"/>
                <a:ea typeface="Poppins Light"/>
                <a:cs typeface="Poppins Light"/>
                <a:sym typeface="Poppins Light"/>
              </a:rPr>
              <a:t>Einkauf unter Marktwert</a:t>
            </a:r>
            <a:endParaRPr b="0" i="0" sz="11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5" name="Google Shape;235;p7"/>
          <p:cNvGrpSpPr/>
          <p:nvPr/>
        </p:nvGrpSpPr>
        <p:grpSpPr>
          <a:xfrm>
            <a:off x="6044282" y="1910900"/>
            <a:ext cx="3141675" cy="1942600"/>
            <a:chOff x="0" y="109808"/>
            <a:chExt cx="4188900" cy="2590134"/>
          </a:xfrm>
        </p:grpSpPr>
        <p:sp>
          <p:nvSpPr>
            <p:cNvPr id="236" name="Google Shape;236;p7"/>
            <p:cNvSpPr/>
            <p:nvPr/>
          </p:nvSpPr>
          <p:spPr>
            <a:xfrm>
              <a:off x="1648390" y="109808"/>
              <a:ext cx="803028" cy="785809"/>
            </a:xfrm>
            <a:custGeom>
              <a:rect b="b" l="l" r="r" t="t"/>
              <a:pathLst>
                <a:path extrusionOk="0" h="895509" w="892253">
                  <a:moveTo>
                    <a:pt x="0" y="0"/>
                  </a:moveTo>
                  <a:lnTo>
                    <a:pt x="892252" y="0"/>
                  </a:lnTo>
                  <a:lnTo>
                    <a:pt x="892252" y="895509"/>
                  </a:lnTo>
                  <a:lnTo>
                    <a:pt x="0" y="8955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7"/>
            <p:cNvSpPr txBox="1"/>
            <p:nvPr/>
          </p:nvSpPr>
          <p:spPr>
            <a:xfrm>
              <a:off x="0" y="1202149"/>
              <a:ext cx="4188900" cy="32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1998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86"/>
                <a:buFont typeface="Arial"/>
                <a:buNone/>
              </a:pPr>
              <a:r>
                <a:rPr b="1" i="0" lang="en-US" sz="1586" u="none" cap="none" strike="noStrike">
                  <a:solidFill>
                    <a:srgbClr val="373737"/>
                  </a:solidFill>
                  <a:latin typeface="DM Sans"/>
                  <a:ea typeface="DM Sans"/>
                  <a:cs typeface="DM Sans"/>
                  <a:sym typeface="DM Sans"/>
                </a:rPr>
                <a:t>Renditeerwartung: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7"/>
            <p:cNvSpPr txBox="1"/>
            <p:nvPr/>
          </p:nvSpPr>
          <p:spPr>
            <a:xfrm>
              <a:off x="0" y="1803242"/>
              <a:ext cx="4188900" cy="89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128756" lvl="1" marL="270594" marR="0" rtl="0" algn="l">
                <a:lnSpc>
                  <a:spcPct val="139984"/>
                </a:lnSpc>
                <a:spcBef>
                  <a:spcPts val="0"/>
                </a:spcBef>
                <a:spcAft>
                  <a:spcPts val="0"/>
                </a:spcAft>
                <a:buClr>
                  <a:srgbClr val="373737"/>
                </a:buClr>
                <a:buSzPts val="1150"/>
                <a:buFont typeface="Poppins Light"/>
                <a:buChar char="•"/>
              </a:pPr>
              <a:r>
                <a:rPr b="0" i="0" lang="en-US" sz="1150" u="none" cap="none" strike="noStrike">
                  <a:solidFill>
                    <a:srgbClr val="373737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Kurzfristig: 6%</a:t>
              </a:r>
              <a:endParaRPr b="0" i="0" sz="1150" u="none" cap="none" strike="noStrik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  <a:p>
              <a:pPr indent="-128756" lvl="1" marL="270594" marR="0" rtl="0" algn="l">
                <a:lnSpc>
                  <a:spcPct val="139984"/>
                </a:lnSpc>
                <a:spcBef>
                  <a:spcPts val="0"/>
                </a:spcBef>
                <a:spcAft>
                  <a:spcPts val="0"/>
                </a:spcAft>
                <a:buClr>
                  <a:srgbClr val="373737"/>
                </a:buClr>
                <a:buSzPts val="1150"/>
                <a:buFont typeface="Poppins Light"/>
                <a:buChar char="•"/>
              </a:pPr>
              <a:r>
                <a:rPr b="0" i="0" lang="en-US" sz="1150" u="none" cap="none" strike="noStrike">
                  <a:solidFill>
                    <a:srgbClr val="373737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Mittelfristig: 7 - 8% nach Potenzialhebung durch Aufwertung</a:t>
              </a:r>
              <a:endParaRPr b="0" i="0" sz="1150" u="none" cap="none" strike="noStrik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</p:grpSp>
      <p:grpSp>
        <p:nvGrpSpPr>
          <p:cNvPr id="239" name="Google Shape;239;p7"/>
          <p:cNvGrpSpPr/>
          <p:nvPr/>
        </p:nvGrpSpPr>
        <p:grpSpPr>
          <a:xfrm>
            <a:off x="138299" y="2696230"/>
            <a:ext cx="4728601" cy="1453644"/>
            <a:chOff x="0" y="-9525"/>
            <a:chExt cx="6304801" cy="1938193"/>
          </a:xfrm>
        </p:grpSpPr>
        <p:sp>
          <p:nvSpPr>
            <p:cNvPr id="240" name="Google Shape;240;p7"/>
            <p:cNvSpPr txBox="1"/>
            <p:nvPr/>
          </p:nvSpPr>
          <p:spPr>
            <a:xfrm>
              <a:off x="0" y="-9525"/>
              <a:ext cx="5104809" cy="327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1998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86"/>
                <a:buFont typeface="Arial"/>
                <a:buNone/>
              </a:pPr>
              <a:r>
                <a:rPr b="1" i="0" lang="en-US" sz="1586" u="none" cap="none" strike="noStrike">
                  <a:solidFill>
                    <a:srgbClr val="373737"/>
                  </a:solidFill>
                  <a:latin typeface="DM Sans"/>
                  <a:ea typeface="DM Sans"/>
                  <a:cs typeface="DM Sans"/>
                  <a:sym typeface="DM Sans"/>
                </a:rPr>
                <a:t>Fokus auf Wohnimmobilien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7"/>
            <p:cNvSpPr txBox="1"/>
            <p:nvPr/>
          </p:nvSpPr>
          <p:spPr>
            <a:xfrm>
              <a:off x="1" y="591568"/>
              <a:ext cx="6304800" cy="133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135297" lvl="1" marL="270594" marR="0" rtl="0" algn="l">
                <a:lnSpc>
                  <a:spcPct val="139984"/>
                </a:lnSpc>
                <a:spcBef>
                  <a:spcPts val="0"/>
                </a:spcBef>
                <a:spcAft>
                  <a:spcPts val="0"/>
                </a:spcAft>
                <a:buClr>
                  <a:srgbClr val="373737"/>
                </a:buClr>
                <a:buSzPts val="1253"/>
                <a:buFont typeface="Poppins Medium"/>
                <a:buChar char="•"/>
              </a:pPr>
              <a:r>
                <a:rPr b="0" i="0" lang="en-US" sz="1253" u="none" cap="none" strike="noStrike">
                  <a:solidFill>
                    <a:srgbClr val="373737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Eigentumswohnungen in kleinen Mehrfamilienhäusern (z.B. 6-16 Einheiten)</a:t>
              </a:r>
              <a:endParaRPr b="0" i="0" sz="1400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  <a:p>
              <a:pPr indent="-135297" lvl="1" marL="270594" marR="0" rtl="0" algn="l">
                <a:lnSpc>
                  <a:spcPct val="139984"/>
                </a:lnSpc>
                <a:spcBef>
                  <a:spcPts val="0"/>
                </a:spcBef>
                <a:spcAft>
                  <a:spcPts val="0"/>
                </a:spcAft>
                <a:buClr>
                  <a:srgbClr val="373737"/>
                </a:buClr>
                <a:buSzPts val="1253"/>
                <a:buFont typeface="Poppins Medium"/>
                <a:buChar char="•"/>
              </a:pPr>
              <a:r>
                <a:rPr b="0" i="0" lang="en-US" sz="1253" u="none" cap="none" strike="noStrike">
                  <a:solidFill>
                    <a:srgbClr val="373737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Ideale Wohnungsgrößen und -mikrolagen:</a:t>
              </a:r>
              <a:endParaRPr b="0" i="0" sz="1400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  <a:p>
              <a:pPr indent="0" lvl="0" marL="0" marR="0" rtl="0" algn="l">
                <a:lnSpc>
                  <a:spcPct val="11763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53"/>
                <a:buFont typeface="Arial"/>
                <a:buNone/>
              </a:pPr>
              <a:r>
                <a:t/>
              </a:r>
              <a:endParaRPr b="1" i="0" sz="1253" u="none" cap="none" strike="noStrike">
                <a:solidFill>
                  <a:srgbClr val="373737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242" name="Google Shape;242;p7"/>
          <p:cNvGrpSpPr/>
          <p:nvPr/>
        </p:nvGrpSpPr>
        <p:grpSpPr>
          <a:xfrm>
            <a:off x="6146387" y="4521200"/>
            <a:ext cx="3246637" cy="2560484"/>
            <a:chOff x="0" y="58411"/>
            <a:chExt cx="4422006" cy="3519082"/>
          </a:xfrm>
        </p:grpSpPr>
        <p:sp>
          <p:nvSpPr>
            <p:cNvPr id="243" name="Google Shape;243;p7"/>
            <p:cNvSpPr/>
            <p:nvPr/>
          </p:nvSpPr>
          <p:spPr>
            <a:xfrm>
              <a:off x="1697836" y="58411"/>
              <a:ext cx="731840" cy="731154"/>
            </a:xfrm>
            <a:custGeom>
              <a:rect b="b" l="l" r="r" t="t"/>
              <a:pathLst>
                <a:path extrusionOk="0" h="790437" w="793322">
                  <a:moveTo>
                    <a:pt x="0" y="0"/>
                  </a:moveTo>
                  <a:lnTo>
                    <a:pt x="793322" y="0"/>
                  </a:lnTo>
                  <a:lnTo>
                    <a:pt x="793322" y="790437"/>
                  </a:lnTo>
                  <a:lnTo>
                    <a:pt x="0" y="79043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7"/>
            <p:cNvSpPr txBox="1"/>
            <p:nvPr/>
          </p:nvSpPr>
          <p:spPr>
            <a:xfrm>
              <a:off x="0" y="1030298"/>
              <a:ext cx="4188900" cy="33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1998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86"/>
                <a:buFont typeface="Arial"/>
                <a:buNone/>
              </a:pPr>
              <a:r>
                <a:rPr b="1" i="0" lang="en-US" sz="1586" u="none" cap="none" strike="noStrike">
                  <a:solidFill>
                    <a:srgbClr val="373737"/>
                  </a:solidFill>
                  <a:latin typeface="DM Sans"/>
                  <a:ea typeface="DM Sans"/>
                  <a:cs typeface="DM Sans"/>
                  <a:sym typeface="DM Sans"/>
                </a:rPr>
                <a:t>Was suche ich nicht?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7"/>
            <p:cNvSpPr txBox="1"/>
            <p:nvPr/>
          </p:nvSpPr>
          <p:spPr>
            <a:xfrm>
              <a:off x="6" y="1631393"/>
              <a:ext cx="4422000" cy="194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128756" lvl="1" marL="270594" marR="0" rtl="0" algn="l">
                <a:lnSpc>
                  <a:spcPct val="139984"/>
                </a:lnSpc>
                <a:spcBef>
                  <a:spcPts val="0"/>
                </a:spcBef>
                <a:spcAft>
                  <a:spcPts val="0"/>
                </a:spcAft>
                <a:buClr>
                  <a:srgbClr val="373737"/>
                </a:buClr>
                <a:buSzPts val="1150"/>
                <a:buFont typeface="Poppins Light"/>
                <a:buChar char="•"/>
              </a:pPr>
              <a:r>
                <a:rPr b="0" i="0" lang="en-US" sz="1150" u="none" cap="none" strike="noStrike">
                  <a:solidFill>
                    <a:srgbClr val="373737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Neubauten</a:t>
              </a:r>
              <a:endParaRPr b="0" i="0" sz="1150" u="none" cap="none" strike="noStrik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  <a:p>
              <a:pPr indent="-128756" lvl="1" marL="270594" marR="0" rtl="0" algn="l">
                <a:lnSpc>
                  <a:spcPct val="139984"/>
                </a:lnSpc>
                <a:spcBef>
                  <a:spcPts val="0"/>
                </a:spcBef>
                <a:spcAft>
                  <a:spcPts val="0"/>
                </a:spcAft>
                <a:buClr>
                  <a:srgbClr val="373737"/>
                </a:buClr>
                <a:buSzPts val="1150"/>
                <a:buFont typeface="Poppins Light"/>
                <a:buChar char="•"/>
              </a:pPr>
              <a:r>
                <a:rPr b="0" i="0" lang="en-US" sz="1150" u="none" cap="none" strike="noStrike">
                  <a:solidFill>
                    <a:srgbClr val="373737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Mehrfamilienhaus</a:t>
              </a:r>
              <a:endParaRPr b="0" i="0" sz="1150" u="none" cap="none" strike="noStrik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  <a:p>
              <a:pPr indent="-128756" lvl="1" marL="270594" marR="0" rtl="0" algn="l">
                <a:lnSpc>
                  <a:spcPct val="139984"/>
                </a:lnSpc>
                <a:spcBef>
                  <a:spcPts val="0"/>
                </a:spcBef>
                <a:spcAft>
                  <a:spcPts val="0"/>
                </a:spcAft>
                <a:buClr>
                  <a:srgbClr val="373737"/>
                </a:buClr>
                <a:buSzPts val="1150"/>
                <a:buFont typeface="Poppins Light"/>
                <a:buChar char="•"/>
              </a:pPr>
              <a:r>
                <a:rPr b="0" i="0" lang="en-US" sz="1150" u="none" cap="none" strike="noStrike">
                  <a:solidFill>
                    <a:srgbClr val="373737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Erbbaurechte</a:t>
              </a:r>
              <a:endParaRPr b="0" i="0" sz="1150" u="none" cap="none" strike="noStrik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  <a:p>
              <a:pPr indent="-128756" lvl="1" marL="270593" marR="0" rtl="0" algn="l">
                <a:lnSpc>
                  <a:spcPct val="139984"/>
                </a:lnSpc>
                <a:spcBef>
                  <a:spcPts val="0"/>
                </a:spcBef>
                <a:spcAft>
                  <a:spcPts val="0"/>
                </a:spcAft>
                <a:buClr>
                  <a:srgbClr val="373737"/>
                </a:buClr>
                <a:buSzPts val="1150"/>
                <a:buFont typeface="Poppins Light"/>
                <a:buChar char="•"/>
              </a:pPr>
              <a:r>
                <a:rPr b="0" i="0" lang="en-US" sz="1150" u="none" cap="none" strike="noStrike">
                  <a:solidFill>
                    <a:srgbClr val="373737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Wohnimmobilien in</a:t>
              </a:r>
              <a:r>
                <a:rPr b="0" i="0" lang="en-US" sz="1150" u="none" cap="none" strike="noStrike">
                  <a:solidFill>
                    <a:srgbClr val="000000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 </a:t>
              </a:r>
              <a:r>
                <a:rPr b="0" i="0" lang="en-US" sz="1150" u="none" cap="none" strike="noStrike">
                  <a:solidFill>
                    <a:srgbClr val="373737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schlechter Nachbarschaft</a:t>
              </a:r>
              <a:endParaRPr b="0" i="0" sz="1150" u="none" cap="none" strike="noStrik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  <a:p>
              <a:pPr indent="-128756" lvl="1" marL="270594" marR="0" rtl="0" algn="l">
                <a:lnSpc>
                  <a:spcPct val="139984"/>
                </a:lnSpc>
                <a:spcBef>
                  <a:spcPts val="0"/>
                </a:spcBef>
                <a:spcAft>
                  <a:spcPts val="0"/>
                </a:spcAft>
                <a:buClr>
                  <a:srgbClr val="373737"/>
                </a:buClr>
                <a:buSzPts val="1150"/>
                <a:buFont typeface="Poppins Light"/>
                <a:buChar char="•"/>
              </a:pPr>
              <a:r>
                <a:rPr b="0" i="0" lang="en-US" sz="1150" u="none" cap="none" strike="noStrike">
                  <a:solidFill>
                    <a:srgbClr val="373737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Sanierungsbedürftige Immobilien</a:t>
              </a:r>
              <a:endParaRPr b="0" i="0" sz="1150" u="none" cap="none" strike="noStrik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</p:grpSp>
      <p:cxnSp>
        <p:nvCxnSpPr>
          <p:cNvPr id="246" name="Google Shape;246;p7"/>
          <p:cNvCxnSpPr/>
          <p:nvPr/>
        </p:nvCxnSpPr>
        <p:spPr>
          <a:xfrm>
            <a:off x="5626586" y="4218233"/>
            <a:ext cx="4146900" cy="11700"/>
          </a:xfrm>
          <a:prstGeom prst="straightConnector1">
            <a:avLst/>
          </a:prstGeom>
          <a:noFill/>
          <a:ln cap="rnd" cmpd="sng" w="9525">
            <a:solidFill>
              <a:srgbClr val="37373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7" name="Google Shape;247;p7"/>
          <p:cNvSpPr txBox="1"/>
          <p:nvPr>
            <p:ph idx="12" type="sldNum"/>
          </p:nvPr>
        </p:nvSpPr>
        <p:spPr>
          <a:xfrm>
            <a:off x="7483375" y="6893075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/>
              <a:t>6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2F3"/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9"/>
          <p:cNvSpPr txBox="1"/>
          <p:nvPr/>
        </p:nvSpPr>
        <p:spPr>
          <a:xfrm>
            <a:off x="858855" y="441725"/>
            <a:ext cx="6606815" cy="787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66"/>
              <a:buFont typeface="Arial"/>
              <a:buNone/>
            </a:pPr>
            <a:r>
              <a:rPr b="0" i="0" lang="en-US" sz="4266" u="none" cap="none" strike="noStrike">
                <a:solidFill>
                  <a:srgbClr val="373737"/>
                </a:solidFill>
                <a:latin typeface="DM Sans"/>
                <a:ea typeface="DM Sans"/>
                <a:cs typeface="DM Sans"/>
                <a:sym typeface="DM Sans"/>
              </a:rPr>
              <a:t>Zusammenfassung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7" name="Google Shape;257;p9"/>
          <p:cNvCxnSpPr/>
          <p:nvPr/>
        </p:nvCxnSpPr>
        <p:spPr>
          <a:xfrm rot="10800000">
            <a:off x="693728" y="510274"/>
            <a:ext cx="0" cy="519600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8" name="Google Shape;258;p9"/>
          <p:cNvSpPr txBox="1"/>
          <p:nvPr>
            <p:ph idx="12" type="sldNum"/>
          </p:nvPr>
        </p:nvSpPr>
        <p:spPr>
          <a:xfrm>
            <a:off x="7483375" y="6893075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/>
              <a:t>7</a:t>
            </a:r>
            <a:endParaRPr/>
          </a:p>
        </p:txBody>
      </p:sp>
      <p:sp>
        <p:nvSpPr>
          <p:cNvPr id="259" name="Google Shape;259;p9"/>
          <p:cNvSpPr/>
          <p:nvPr/>
        </p:nvSpPr>
        <p:spPr>
          <a:xfrm rot="10800000">
            <a:off x="6543" y="2287579"/>
            <a:ext cx="4522133" cy="758066"/>
          </a:xfrm>
          <a:custGeom>
            <a:rect b="b" l="l" r="r" t="t"/>
            <a:pathLst>
              <a:path extrusionOk="0" h="1268730" w="7568423">
                <a:moveTo>
                  <a:pt x="735330" y="0"/>
                </a:moveTo>
                <a:lnTo>
                  <a:pt x="0" y="1268730"/>
                </a:lnTo>
                <a:lnTo>
                  <a:pt x="7568423" y="1268730"/>
                </a:lnTo>
                <a:lnTo>
                  <a:pt x="6833093" y="0"/>
                </a:lnTo>
                <a:close/>
              </a:path>
            </a:pathLst>
          </a:custGeom>
          <a:solidFill>
            <a:srgbClr val="99CCCC"/>
          </a:solidFill>
          <a:ln>
            <a:noFill/>
          </a:ln>
        </p:spPr>
      </p:sp>
      <p:sp>
        <p:nvSpPr>
          <p:cNvPr id="260" name="Google Shape;260;p9"/>
          <p:cNvSpPr txBox="1"/>
          <p:nvPr/>
        </p:nvSpPr>
        <p:spPr>
          <a:xfrm>
            <a:off x="3448195" y="2461759"/>
            <a:ext cx="4179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5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12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1</a:t>
            </a:r>
            <a:endParaRPr/>
          </a:p>
        </p:txBody>
      </p:sp>
      <p:sp>
        <p:nvSpPr>
          <p:cNvPr id="261" name="Google Shape;261;p9"/>
          <p:cNvSpPr txBox="1"/>
          <p:nvPr/>
        </p:nvSpPr>
        <p:spPr>
          <a:xfrm>
            <a:off x="1797288" y="2518870"/>
            <a:ext cx="1467300" cy="2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57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9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Strategie</a:t>
            </a:r>
            <a:endParaRPr/>
          </a:p>
        </p:txBody>
      </p:sp>
      <p:sp>
        <p:nvSpPr>
          <p:cNvPr id="262" name="Google Shape;262;p9"/>
          <p:cNvSpPr txBox="1"/>
          <p:nvPr/>
        </p:nvSpPr>
        <p:spPr>
          <a:xfrm>
            <a:off x="4604876" y="2471284"/>
            <a:ext cx="4845600" cy="4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2">
                <a:latin typeface="Poppins Light"/>
                <a:ea typeface="Poppins Light"/>
                <a:cs typeface="Poppins Light"/>
                <a:sym typeface="Poppins Light"/>
              </a:rPr>
              <a:t>Langfristiger</a:t>
            </a:r>
            <a:r>
              <a:rPr b="0" i="0" lang="en-US" sz="1322" u="none" cap="none" strike="noStrik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Vermögensaufbau</a:t>
            </a:r>
            <a:r>
              <a:rPr lang="en-US" sz="1322">
                <a:latin typeface="Poppins Light"/>
                <a:ea typeface="Poppins Light"/>
                <a:cs typeface="Poppins Light"/>
                <a:sym typeface="Poppins Light"/>
              </a:rPr>
              <a:t> für die Altersvorsorge durch vorwiegend Buy &amp; Hold Objekte. </a:t>
            </a:r>
            <a:endParaRPr/>
          </a:p>
        </p:txBody>
      </p:sp>
      <p:sp>
        <p:nvSpPr>
          <p:cNvPr id="263" name="Google Shape;263;p9"/>
          <p:cNvSpPr/>
          <p:nvPr/>
        </p:nvSpPr>
        <p:spPr>
          <a:xfrm rot="10800000">
            <a:off x="6543" y="3679042"/>
            <a:ext cx="4522133" cy="758066"/>
          </a:xfrm>
          <a:custGeom>
            <a:rect b="b" l="l" r="r" t="t"/>
            <a:pathLst>
              <a:path extrusionOk="0" h="1268730" w="7568423">
                <a:moveTo>
                  <a:pt x="735330" y="0"/>
                </a:moveTo>
                <a:lnTo>
                  <a:pt x="0" y="1268730"/>
                </a:lnTo>
                <a:lnTo>
                  <a:pt x="7568423" y="1268730"/>
                </a:lnTo>
                <a:lnTo>
                  <a:pt x="6833093" y="0"/>
                </a:lnTo>
                <a:close/>
              </a:path>
            </a:pathLst>
          </a:custGeom>
          <a:solidFill>
            <a:srgbClr val="669999"/>
          </a:solidFill>
          <a:ln>
            <a:noFill/>
          </a:ln>
        </p:spPr>
      </p:sp>
      <p:sp>
        <p:nvSpPr>
          <p:cNvPr id="264" name="Google Shape;264;p9"/>
          <p:cNvSpPr txBox="1"/>
          <p:nvPr/>
        </p:nvSpPr>
        <p:spPr>
          <a:xfrm>
            <a:off x="3448195" y="3853222"/>
            <a:ext cx="4179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5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12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endParaRPr/>
          </a:p>
        </p:txBody>
      </p:sp>
      <p:sp>
        <p:nvSpPr>
          <p:cNvPr id="265" name="Google Shape;265;p9"/>
          <p:cNvSpPr txBox="1"/>
          <p:nvPr/>
        </p:nvSpPr>
        <p:spPr>
          <a:xfrm>
            <a:off x="1797292" y="3923570"/>
            <a:ext cx="2240400" cy="2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57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9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Finanzierung</a:t>
            </a:r>
            <a:endParaRPr/>
          </a:p>
        </p:txBody>
      </p:sp>
      <p:sp>
        <p:nvSpPr>
          <p:cNvPr id="266" name="Google Shape;266;p9"/>
          <p:cNvSpPr txBox="1"/>
          <p:nvPr/>
        </p:nvSpPr>
        <p:spPr>
          <a:xfrm>
            <a:off x="4604876" y="3720177"/>
            <a:ext cx="4517100" cy="7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2">
                <a:latin typeface="Poppins Light"/>
                <a:ea typeface="Poppins Light"/>
                <a:cs typeface="Poppins Light"/>
                <a:sym typeface="Poppins Light"/>
              </a:rPr>
              <a:t>Ziel: langfristige und strategische Zusammenarbeit mit meinem Bank-Partner des Vertrauens etablieren und gemeinsam wachsen. </a:t>
            </a:r>
            <a:endParaRPr/>
          </a:p>
        </p:txBody>
      </p:sp>
      <p:sp>
        <p:nvSpPr>
          <p:cNvPr id="267" name="Google Shape;267;p9"/>
          <p:cNvSpPr/>
          <p:nvPr/>
        </p:nvSpPr>
        <p:spPr>
          <a:xfrm rot="10800000">
            <a:off x="6543" y="5056797"/>
            <a:ext cx="4522133" cy="758066"/>
          </a:xfrm>
          <a:custGeom>
            <a:rect b="b" l="l" r="r" t="t"/>
            <a:pathLst>
              <a:path extrusionOk="0" h="1268730" w="7568423">
                <a:moveTo>
                  <a:pt x="735330" y="0"/>
                </a:moveTo>
                <a:lnTo>
                  <a:pt x="0" y="1268730"/>
                </a:lnTo>
                <a:lnTo>
                  <a:pt x="7568423" y="1268730"/>
                </a:lnTo>
                <a:lnTo>
                  <a:pt x="6833093" y="0"/>
                </a:lnTo>
                <a:close/>
              </a:path>
            </a:pathLst>
          </a:custGeom>
          <a:solidFill>
            <a:srgbClr val="336666"/>
          </a:solidFill>
          <a:ln>
            <a:noFill/>
          </a:ln>
        </p:spPr>
      </p:sp>
      <p:sp>
        <p:nvSpPr>
          <p:cNvPr id="268" name="Google Shape;268;p9"/>
          <p:cNvSpPr txBox="1"/>
          <p:nvPr/>
        </p:nvSpPr>
        <p:spPr>
          <a:xfrm>
            <a:off x="3448195" y="5239780"/>
            <a:ext cx="4179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5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12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endParaRPr/>
          </a:p>
        </p:txBody>
      </p:sp>
      <p:sp>
        <p:nvSpPr>
          <p:cNvPr id="269" name="Google Shape;269;p9"/>
          <p:cNvSpPr txBox="1"/>
          <p:nvPr/>
        </p:nvSpPr>
        <p:spPr>
          <a:xfrm>
            <a:off x="1797308" y="5329208"/>
            <a:ext cx="1822500" cy="2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57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9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Einkauf</a:t>
            </a:r>
            <a:endParaRPr/>
          </a:p>
        </p:txBody>
      </p:sp>
      <p:sp>
        <p:nvSpPr>
          <p:cNvPr id="270" name="Google Shape;270;p9"/>
          <p:cNvSpPr txBox="1"/>
          <p:nvPr/>
        </p:nvSpPr>
        <p:spPr>
          <a:xfrm>
            <a:off x="4604876" y="5056805"/>
            <a:ext cx="4740900" cy="13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322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F</a:t>
            </a:r>
            <a:r>
              <a:rPr lang="en-US" sz="1322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okus auf Einkauf unter Marktwert &amp; rentable Vermietung durch verschiedene Mietmodelle (Möblierung, WG-Vermietung).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22" u="none" cap="none" strike="noStrik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Objekte mit Entwicklungspotenzial und positiven Zukunftsaussichten.</a:t>
            </a:r>
            <a:endParaRPr/>
          </a:p>
        </p:txBody>
      </p:sp>
      <p:sp>
        <p:nvSpPr>
          <p:cNvPr id="271" name="Google Shape;271;p9"/>
          <p:cNvSpPr/>
          <p:nvPr/>
        </p:nvSpPr>
        <p:spPr>
          <a:xfrm>
            <a:off x="0" y="2294930"/>
            <a:ext cx="1613700" cy="750600"/>
          </a:xfrm>
          <a:prstGeom prst="rect">
            <a:avLst/>
          </a:prstGeom>
          <a:solidFill>
            <a:srgbClr val="99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9"/>
          <p:cNvSpPr/>
          <p:nvPr/>
        </p:nvSpPr>
        <p:spPr>
          <a:xfrm>
            <a:off x="0" y="3686500"/>
            <a:ext cx="1613700" cy="750600"/>
          </a:xfrm>
          <a:prstGeom prst="rect">
            <a:avLst/>
          </a:prstGeom>
          <a:solidFill>
            <a:srgbClr val="66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9"/>
          <p:cNvSpPr/>
          <p:nvPr/>
        </p:nvSpPr>
        <p:spPr>
          <a:xfrm>
            <a:off x="0" y="5056788"/>
            <a:ext cx="1613700" cy="758100"/>
          </a:xfrm>
          <a:prstGeom prst="rect">
            <a:avLst/>
          </a:prstGeom>
          <a:solidFill>
            <a:srgbClr val="33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