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13_EA577D18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57" r:id="rId3"/>
    <p:sldId id="284" r:id="rId4"/>
    <p:sldId id="275" r:id="rId5"/>
    <p:sldId id="270" r:id="rId6"/>
    <p:sldId id="271" r:id="rId7"/>
    <p:sldId id="277" r:id="rId8"/>
    <p:sldId id="265" r:id="rId9"/>
    <p:sldId id="283" r:id="rId10"/>
    <p:sldId id="267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725A06-58B1-7E20-64CA-2FD4B78F22AB}" name="PARRANDIER, STEPHAN" initials="PS" userId="S::stephan.parrandier@dlh.de::15bb2abb-d9db-4a66-9f11-f2dd39f2018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SEL, MINH HUONG" initials="LMH" lastIdx="5" clrIdx="0">
    <p:extLst>
      <p:ext uri="{19B8F6BF-5375-455C-9EA6-DF929625EA0E}">
        <p15:presenceInfo xmlns:p15="http://schemas.microsoft.com/office/powerpoint/2012/main" userId="S-1-5-21-2000478354-1425521274-725345543-1814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5" autoAdjust="0"/>
    <p:restoredTop sz="83605" autoAdjust="0"/>
  </p:normalViewPr>
  <p:slideViewPr>
    <p:cSldViewPr snapToGrid="0">
      <p:cViewPr varScale="1">
        <p:scale>
          <a:sx n="106" d="100"/>
          <a:sy n="106" d="100"/>
        </p:scale>
        <p:origin x="1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omments/modernComment_113_EA577D1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8D531F8-8811-489F-84F2-B9114CE16B40}" authorId="{EC725A06-58B1-7E20-64CA-2FD4B78F22AB}" created="2023-07-02T05:43:33.16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76345560" sldId="273"/>
      <ac:picMk id="9" creationId="{00000000-0000-0000-0000-000000000000}"/>
    </ac:deMkLst>
    <p188:replyLst>
      <p188:reply id="{19508EDB-1D80-4448-8A52-183ACEE8B96B}" authorId="{EC725A06-58B1-7E20-64CA-2FD4B78F22AB}" created="2023-07-02T05:56:37.353">
        <p188:txBody>
          <a:bodyPr/>
          <a:lstStyle/>
          <a:p>
            <a:r>
              <a:rPr lang="de-DE"/>
              <a:t>Der Slide kann mE raus</a:t>
            </a:r>
          </a:p>
        </p188:txBody>
      </p188:reply>
    </p188:replyLst>
    <p188:txBody>
      <a:bodyPr/>
      <a:lstStyle/>
      <a:p>
        <a:r>
          <a:rPr lang="de-DE"/>
          <a:t>Anderes Bild. 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FE731-D913-B84B-85A3-EEDA096E24D0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432A97A-C7B2-4445-885F-389E4FC8C11D}">
      <dgm:prSet phldrT="[Text]" custT="1"/>
      <dgm:spPr/>
      <dgm:t>
        <a:bodyPr/>
        <a:lstStyle/>
        <a:p>
          <a:r>
            <a:rPr lang="de-DE" sz="1600" b="1" dirty="0">
              <a:solidFill>
                <a:schemeClr val="accent6"/>
              </a:solidFill>
            </a:rPr>
            <a:t>Aufbau von Investmenterfahrung</a:t>
          </a:r>
        </a:p>
      </dgm:t>
    </dgm:pt>
    <dgm:pt modelId="{F612872B-A529-9D4F-9413-A974906C0910}" type="parTrans" cxnId="{785CBDBA-9843-6942-967A-17D7EF4B530B}">
      <dgm:prSet/>
      <dgm:spPr/>
      <dgm:t>
        <a:bodyPr/>
        <a:lstStyle/>
        <a:p>
          <a:endParaRPr lang="de-DE"/>
        </a:p>
      </dgm:t>
    </dgm:pt>
    <dgm:pt modelId="{DAA1249E-955A-FD4E-AB4E-E9E47499AF17}" type="sibTrans" cxnId="{785CBDBA-9843-6942-967A-17D7EF4B530B}">
      <dgm:prSet/>
      <dgm:spPr/>
      <dgm:t>
        <a:bodyPr/>
        <a:lstStyle/>
        <a:p>
          <a:endParaRPr lang="de-DE"/>
        </a:p>
      </dgm:t>
    </dgm:pt>
    <dgm:pt modelId="{8AE3DE09-8D28-1D45-A665-E61434B7E8BC}">
      <dgm:prSet phldrT="[Text]" custT="1"/>
      <dgm:spPr/>
      <dgm:t>
        <a:bodyPr/>
        <a:lstStyle/>
        <a:p>
          <a:r>
            <a:rPr lang="de-DE" sz="1600" b="1" dirty="0">
              <a:solidFill>
                <a:schemeClr val="accent6"/>
              </a:solidFill>
            </a:rPr>
            <a:t>Immobilienhandel + Bestandserweiterung</a:t>
          </a:r>
        </a:p>
      </dgm:t>
    </dgm:pt>
    <dgm:pt modelId="{FE73F582-0EA1-D74D-967A-2761969A36D1}" type="parTrans" cxnId="{02F94912-BAA4-CF48-AD05-AD84BA5F1D8A}">
      <dgm:prSet/>
      <dgm:spPr/>
      <dgm:t>
        <a:bodyPr/>
        <a:lstStyle/>
        <a:p>
          <a:endParaRPr lang="de-DE"/>
        </a:p>
      </dgm:t>
    </dgm:pt>
    <dgm:pt modelId="{814193BA-6AEB-424E-9325-2B73F5F82C73}" type="sibTrans" cxnId="{02F94912-BAA4-CF48-AD05-AD84BA5F1D8A}">
      <dgm:prSet/>
      <dgm:spPr/>
      <dgm:t>
        <a:bodyPr/>
        <a:lstStyle/>
        <a:p>
          <a:endParaRPr lang="de-DE"/>
        </a:p>
      </dgm:t>
    </dgm:pt>
    <dgm:pt modelId="{8FB5D182-2A72-4C42-B48F-002CE0873245}">
      <dgm:prSet phldrT="[Text]" custT="1"/>
      <dgm:spPr/>
      <dgm:t>
        <a:bodyPr/>
        <a:lstStyle/>
        <a:p>
          <a:r>
            <a:rPr lang="de-DE" sz="1600" b="1" dirty="0">
              <a:solidFill>
                <a:schemeClr val="accent6"/>
              </a:solidFill>
            </a:rPr>
            <a:t>Strategieerweiterung &amp; Skalierung</a:t>
          </a:r>
        </a:p>
      </dgm:t>
    </dgm:pt>
    <dgm:pt modelId="{BCF89DAD-A534-AA47-8682-721BC2DD5F33}" type="parTrans" cxnId="{0599644C-63C2-274F-B088-7C30D0A9C1C3}">
      <dgm:prSet/>
      <dgm:spPr/>
      <dgm:t>
        <a:bodyPr/>
        <a:lstStyle/>
        <a:p>
          <a:endParaRPr lang="de-DE"/>
        </a:p>
      </dgm:t>
    </dgm:pt>
    <dgm:pt modelId="{D7785A0A-AB40-DA4D-8410-704AF1055CCC}" type="sibTrans" cxnId="{0599644C-63C2-274F-B088-7C30D0A9C1C3}">
      <dgm:prSet/>
      <dgm:spPr/>
      <dgm:t>
        <a:bodyPr/>
        <a:lstStyle/>
        <a:p>
          <a:endParaRPr lang="de-DE"/>
        </a:p>
      </dgm:t>
    </dgm:pt>
    <dgm:pt modelId="{8AEC7AC0-2B0B-AE40-A4C6-83598FD51D1A}">
      <dgm:prSet phldrT="[Text]" custT="1"/>
      <dgm:spPr/>
      <dgm:t>
        <a:bodyPr/>
        <a:lstStyle/>
        <a:p>
          <a:r>
            <a:rPr lang="de-DE" sz="1600" b="1" dirty="0"/>
            <a:t>Bestandserweiterung 5-10 Einheiten</a:t>
          </a:r>
        </a:p>
      </dgm:t>
    </dgm:pt>
    <dgm:pt modelId="{DA87AEED-D10C-9B49-A408-700776A74262}" type="parTrans" cxnId="{54D8F5A7-3FA9-504C-8300-47E85612B37E}">
      <dgm:prSet/>
      <dgm:spPr/>
      <dgm:t>
        <a:bodyPr/>
        <a:lstStyle/>
        <a:p>
          <a:endParaRPr lang="de-DE"/>
        </a:p>
      </dgm:t>
    </dgm:pt>
    <dgm:pt modelId="{857803F6-FA91-4D43-B74E-0BD1A04D2E4D}" type="sibTrans" cxnId="{54D8F5A7-3FA9-504C-8300-47E85612B37E}">
      <dgm:prSet/>
      <dgm:spPr/>
      <dgm:t>
        <a:bodyPr/>
        <a:lstStyle/>
        <a:p>
          <a:endParaRPr lang="de-DE"/>
        </a:p>
      </dgm:t>
    </dgm:pt>
    <dgm:pt modelId="{B282028B-3CDC-4A9D-B911-F7B556FB899C}">
      <dgm:prSet phldrT="[Text]" custT="1"/>
      <dgm:spPr/>
      <dgm:t>
        <a:bodyPr/>
        <a:lstStyle/>
        <a:p>
          <a:r>
            <a:rPr lang="de-DE" sz="1600" dirty="0"/>
            <a:t>Aufbau von über </a:t>
          </a:r>
          <a:r>
            <a:rPr lang="de-DE" sz="1600" b="1" dirty="0" err="1"/>
            <a:t>xxxx</a:t>
          </a:r>
          <a:r>
            <a:rPr lang="de-DE" sz="1600" b="1" dirty="0"/>
            <a:t> qm Mietfläche</a:t>
          </a:r>
          <a:r>
            <a:rPr lang="de-DE" sz="1600" dirty="0"/>
            <a:t> (xx Einheiten)</a:t>
          </a:r>
        </a:p>
      </dgm:t>
    </dgm:pt>
    <dgm:pt modelId="{9CB36F7F-BB16-4FFA-858B-6F92604EDE0A}" type="parTrans" cxnId="{95A77E62-6010-4415-85A7-A0FCB4BE9D2F}">
      <dgm:prSet/>
      <dgm:spPr/>
      <dgm:t>
        <a:bodyPr/>
        <a:lstStyle/>
        <a:p>
          <a:endParaRPr lang="de-DE"/>
        </a:p>
      </dgm:t>
    </dgm:pt>
    <dgm:pt modelId="{05317C1E-C800-44AA-829E-A9ECA2372F77}" type="sibTrans" cxnId="{95A77E62-6010-4415-85A7-A0FCB4BE9D2F}">
      <dgm:prSet/>
      <dgm:spPr/>
      <dgm:t>
        <a:bodyPr/>
        <a:lstStyle/>
        <a:p>
          <a:endParaRPr lang="de-DE"/>
        </a:p>
      </dgm:t>
    </dgm:pt>
    <dgm:pt modelId="{08E8F82D-0011-490A-8FE1-4E3F3E2EFD01}">
      <dgm:prSet phldrT="[Text]" custT="1"/>
      <dgm:spPr/>
      <dgm:t>
        <a:bodyPr/>
        <a:lstStyle/>
        <a:p>
          <a:r>
            <a:rPr lang="de-DE" sz="1600" b="1" dirty="0"/>
            <a:t>Immobilienhandel </a:t>
          </a:r>
          <a:r>
            <a:rPr lang="de-DE" sz="1600" b="0" dirty="0"/>
            <a:t>(Fokus auf Immobilien mit Entwicklungspotentialen)</a:t>
          </a:r>
        </a:p>
      </dgm:t>
    </dgm:pt>
    <dgm:pt modelId="{0942DAE5-8957-4171-9D5C-BD3ADDCE84FF}" type="parTrans" cxnId="{3BB07E59-D100-40AA-8F8F-144961889C9A}">
      <dgm:prSet/>
      <dgm:spPr/>
      <dgm:t>
        <a:bodyPr/>
        <a:lstStyle/>
        <a:p>
          <a:endParaRPr lang="de-DE"/>
        </a:p>
      </dgm:t>
    </dgm:pt>
    <dgm:pt modelId="{C981E37D-33B6-4A1D-BFEF-12FC0DE2C37F}" type="sibTrans" cxnId="{3BB07E59-D100-40AA-8F8F-144961889C9A}">
      <dgm:prSet/>
      <dgm:spPr/>
      <dgm:t>
        <a:bodyPr/>
        <a:lstStyle/>
        <a:p>
          <a:endParaRPr lang="de-DE"/>
        </a:p>
      </dgm:t>
    </dgm:pt>
    <dgm:pt modelId="{808366A3-A7CD-4FF7-B827-F50A50FAA8BB}">
      <dgm:prSet phldrT="[Text]" custT="1"/>
      <dgm:spPr/>
      <dgm:t>
        <a:bodyPr/>
        <a:lstStyle/>
        <a:p>
          <a:r>
            <a:rPr lang="de-DE" sz="1600" b="1" dirty="0"/>
            <a:t>Aufbau steueroptimiertes Unternehmenskonstrukt</a:t>
          </a:r>
        </a:p>
      </dgm:t>
    </dgm:pt>
    <dgm:pt modelId="{ADFBF401-3941-416E-B655-77C452089FD8}" type="parTrans" cxnId="{B962576A-096E-4062-A727-54ECE85CFD48}">
      <dgm:prSet/>
      <dgm:spPr/>
      <dgm:t>
        <a:bodyPr/>
        <a:lstStyle/>
        <a:p>
          <a:endParaRPr lang="de-DE"/>
        </a:p>
      </dgm:t>
    </dgm:pt>
    <dgm:pt modelId="{462D4941-03B7-42C2-8128-DCE25DD3D080}" type="sibTrans" cxnId="{B962576A-096E-4062-A727-54ECE85CFD48}">
      <dgm:prSet/>
      <dgm:spPr/>
      <dgm:t>
        <a:bodyPr/>
        <a:lstStyle/>
        <a:p>
          <a:endParaRPr lang="de-DE"/>
        </a:p>
      </dgm:t>
    </dgm:pt>
    <dgm:pt modelId="{2105B9E8-940F-4C55-9A39-7EF474C3F035}">
      <dgm:prSet phldrT="[Text]" custT="1"/>
      <dgm:spPr/>
      <dgm:t>
        <a:bodyPr/>
        <a:lstStyle/>
        <a:p>
          <a:r>
            <a:rPr lang="de-DE" sz="1600" dirty="0"/>
            <a:t>Fokus auf Neubau KfW55</a:t>
          </a:r>
        </a:p>
      </dgm:t>
    </dgm:pt>
    <dgm:pt modelId="{15A331D1-8B3B-4FF3-9387-56071C74D88A}" type="parTrans" cxnId="{5B886A2A-F164-4B15-A019-7316B9AB58F0}">
      <dgm:prSet/>
      <dgm:spPr/>
      <dgm:t>
        <a:bodyPr/>
        <a:lstStyle/>
        <a:p>
          <a:endParaRPr lang="de-DE"/>
        </a:p>
      </dgm:t>
    </dgm:pt>
    <dgm:pt modelId="{8EF49566-BE40-475A-9DFB-C8C695AA3E47}" type="sibTrans" cxnId="{5B886A2A-F164-4B15-A019-7316B9AB58F0}">
      <dgm:prSet/>
      <dgm:spPr/>
      <dgm:t>
        <a:bodyPr/>
        <a:lstStyle/>
        <a:p>
          <a:endParaRPr lang="de-DE"/>
        </a:p>
      </dgm:t>
    </dgm:pt>
    <dgm:pt modelId="{6B433CAC-6220-144C-B47C-C8AD00B42F3E}">
      <dgm:prSet phldrT="[Text]" custT="1"/>
      <dgm:spPr/>
      <dgm:t>
        <a:bodyPr/>
        <a:lstStyle/>
        <a:p>
          <a:r>
            <a:rPr lang="de-DE" sz="1600" b="1" dirty="0"/>
            <a:t>Bestandserweiterung 5-10 Einheiten </a:t>
          </a:r>
          <a:r>
            <a:rPr lang="de-DE" sz="1600" b="0" dirty="0"/>
            <a:t>(ETW, MFH)</a:t>
          </a:r>
        </a:p>
      </dgm:t>
    </dgm:pt>
    <dgm:pt modelId="{4B30C9EC-E624-5747-84ED-4DCC0A349FD6}" type="parTrans" cxnId="{2EAC7731-9BB1-CD43-8EB7-5B6A7BCF8AAE}">
      <dgm:prSet/>
      <dgm:spPr/>
      <dgm:t>
        <a:bodyPr/>
        <a:lstStyle/>
        <a:p>
          <a:endParaRPr lang="de-DE"/>
        </a:p>
      </dgm:t>
    </dgm:pt>
    <dgm:pt modelId="{D59745D8-0EFA-3B4A-BD92-A9F01DA0E631}" type="sibTrans" cxnId="{2EAC7731-9BB1-CD43-8EB7-5B6A7BCF8AAE}">
      <dgm:prSet/>
      <dgm:spPr/>
      <dgm:t>
        <a:bodyPr/>
        <a:lstStyle/>
        <a:p>
          <a:endParaRPr lang="de-DE"/>
        </a:p>
      </dgm:t>
    </dgm:pt>
    <dgm:pt modelId="{0B544204-0E7D-6540-B21D-A245DFC0688E}">
      <dgm:prSet phldrT="[Text]" custT="1"/>
      <dgm:spPr/>
      <dgm:t>
        <a:bodyPr/>
        <a:lstStyle/>
        <a:p>
          <a:r>
            <a:rPr lang="de-DE" sz="1600" dirty="0"/>
            <a:t>Grundstücksentwicklung + Bauherren-Tätigkeit</a:t>
          </a:r>
        </a:p>
      </dgm:t>
    </dgm:pt>
    <dgm:pt modelId="{FA6D79D5-6357-C649-B8F9-A486C1DB516A}" type="parTrans" cxnId="{8178F3A7-83CA-DC46-98A4-ADC20ADE50FE}">
      <dgm:prSet/>
      <dgm:spPr/>
      <dgm:t>
        <a:bodyPr/>
        <a:lstStyle/>
        <a:p>
          <a:endParaRPr lang="de-DE"/>
        </a:p>
      </dgm:t>
    </dgm:pt>
    <dgm:pt modelId="{764860E5-57BF-1344-8326-BF3169873D54}" type="sibTrans" cxnId="{8178F3A7-83CA-DC46-98A4-ADC20ADE50FE}">
      <dgm:prSet/>
      <dgm:spPr/>
      <dgm:t>
        <a:bodyPr/>
        <a:lstStyle/>
        <a:p>
          <a:endParaRPr lang="de-DE"/>
        </a:p>
      </dgm:t>
    </dgm:pt>
    <dgm:pt modelId="{5DB44DF0-E7DD-1E46-A7C8-8D3678DCCD73}" type="pres">
      <dgm:prSet presAssocID="{ADEFE731-D913-B84B-85A3-EEDA096E24D0}" presName="rootnode" presStyleCnt="0">
        <dgm:presLayoutVars>
          <dgm:chMax/>
          <dgm:chPref/>
          <dgm:dir/>
          <dgm:animLvl val="lvl"/>
        </dgm:presLayoutVars>
      </dgm:prSet>
      <dgm:spPr/>
    </dgm:pt>
    <dgm:pt modelId="{A8FC6E3B-3A79-0949-BFFC-9F1CB1470AB6}" type="pres">
      <dgm:prSet presAssocID="{0432A97A-C7B2-4445-885F-389E4FC8C11D}" presName="composite" presStyleCnt="0"/>
      <dgm:spPr/>
    </dgm:pt>
    <dgm:pt modelId="{A4B17542-EDFB-F745-9C19-067F832625E4}" type="pres">
      <dgm:prSet presAssocID="{0432A97A-C7B2-4445-885F-389E4FC8C11D}" presName="LShape" presStyleLbl="alignNode1" presStyleIdx="0" presStyleCnt="5"/>
      <dgm:spPr>
        <a:solidFill>
          <a:srgbClr val="002C69"/>
        </a:solidFill>
        <a:ln>
          <a:solidFill>
            <a:srgbClr val="002C69"/>
          </a:solidFill>
        </a:ln>
      </dgm:spPr>
    </dgm:pt>
    <dgm:pt modelId="{652A441D-886E-674E-9694-0EB3E006A61F}" type="pres">
      <dgm:prSet presAssocID="{0432A97A-C7B2-4445-885F-389E4FC8C11D}" presName="ParentText" presStyleLbl="revTx" presStyleIdx="0" presStyleCnt="3" custLinFactNeighborX="-767" custLinFactNeighborY="-3293">
        <dgm:presLayoutVars>
          <dgm:chMax val="0"/>
          <dgm:chPref val="0"/>
          <dgm:bulletEnabled val="1"/>
        </dgm:presLayoutVars>
      </dgm:prSet>
      <dgm:spPr/>
    </dgm:pt>
    <dgm:pt modelId="{2DE1939F-6E8A-DA47-BC42-3F4576C25FF0}" type="pres">
      <dgm:prSet presAssocID="{0432A97A-C7B2-4445-885F-389E4FC8C11D}" presName="Triangle" presStyleLbl="alignNode1" presStyleIdx="1" presStyleCnt="5"/>
      <dgm:spPr>
        <a:solidFill>
          <a:srgbClr val="002C69"/>
        </a:solidFill>
        <a:ln>
          <a:solidFill>
            <a:srgbClr val="002C69"/>
          </a:solidFill>
        </a:ln>
      </dgm:spPr>
    </dgm:pt>
    <dgm:pt modelId="{2E24B8F5-6D0E-E446-9315-05C8696F13DE}" type="pres">
      <dgm:prSet presAssocID="{DAA1249E-955A-FD4E-AB4E-E9E47499AF17}" presName="sibTrans" presStyleCnt="0"/>
      <dgm:spPr/>
    </dgm:pt>
    <dgm:pt modelId="{19C03A4B-2406-0C45-8ED3-FB3CA182DEED}" type="pres">
      <dgm:prSet presAssocID="{DAA1249E-955A-FD4E-AB4E-E9E47499AF17}" presName="space" presStyleCnt="0"/>
      <dgm:spPr/>
    </dgm:pt>
    <dgm:pt modelId="{57B9B8F6-D2DB-C44B-B976-0A459A1C2F8C}" type="pres">
      <dgm:prSet presAssocID="{8AE3DE09-8D28-1D45-A665-E61434B7E8BC}" presName="composite" presStyleCnt="0"/>
      <dgm:spPr/>
    </dgm:pt>
    <dgm:pt modelId="{8BD8552F-7830-DA49-860C-374C621F8B45}" type="pres">
      <dgm:prSet presAssocID="{8AE3DE09-8D28-1D45-A665-E61434B7E8BC}" presName="LShape" presStyleLbl="alignNode1" presStyleIdx="2" presStyleCnt="5"/>
      <dgm:spPr>
        <a:solidFill>
          <a:srgbClr val="002C69"/>
        </a:solidFill>
        <a:ln>
          <a:solidFill>
            <a:srgbClr val="002C69"/>
          </a:solidFill>
        </a:ln>
      </dgm:spPr>
    </dgm:pt>
    <dgm:pt modelId="{9A45B47A-3268-8648-B913-B5A7743D97FE}" type="pres">
      <dgm:prSet presAssocID="{8AE3DE09-8D28-1D45-A665-E61434B7E8B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645A2B1-3469-B943-B122-C1E8CF245A22}" type="pres">
      <dgm:prSet presAssocID="{8AE3DE09-8D28-1D45-A665-E61434B7E8BC}" presName="Triangle" presStyleLbl="alignNode1" presStyleIdx="3" presStyleCnt="5"/>
      <dgm:spPr>
        <a:solidFill>
          <a:srgbClr val="002C69"/>
        </a:solidFill>
        <a:ln>
          <a:solidFill>
            <a:srgbClr val="002C69"/>
          </a:solidFill>
        </a:ln>
      </dgm:spPr>
    </dgm:pt>
    <dgm:pt modelId="{95AF17F2-F3E2-1045-AE9F-648187202EAE}" type="pres">
      <dgm:prSet presAssocID="{814193BA-6AEB-424E-9325-2B73F5F82C73}" presName="sibTrans" presStyleCnt="0"/>
      <dgm:spPr/>
    </dgm:pt>
    <dgm:pt modelId="{43B21D94-C85D-1044-A5DA-787CA4F32027}" type="pres">
      <dgm:prSet presAssocID="{814193BA-6AEB-424E-9325-2B73F5F82C73}" presName="space" presStyleCnt="0"/>
      <dgm:spPr/>
    </dgm:pt>
    <dgm:pt modelId="{80673476-B02E-F040-8759-0A27A806C0D8}" type="pres">
      <dgm:prSet presAssocID="{8FB5D182-2A72-4C42-B48F-002CE0873245}" presName="composite" presStyleCnt="0"/>
      <dgm:spPr/>
    </dgm:pt>
    <dgm:pt modelId="{D1191AA6-5424-CE4B-8E85-1715888F48B5}" type="pres">
      <dgm:prSet presAssocID="{8FB5D182-2A72-4C42-B48F-002CE0873245}" presName="LShape" presStyleLbl="alignNode1" presStyleIdx="4" presStyleCnt="5"/>
      <dgm:spPr>
        <a:solidFill>
          <a:srgbClr val="002C69"/>
        </a:solidFill>
        <a:ln>
          <a:solidFill>
            <a:srgbClr val="002C69"/>
          </a:solidFill>
        </a:ln>
      </dgm:spPr>
    </dgm:pt>
    <dgm:pt modelId="{64E2AD42-E605-1E4E-8634-3B498515794F}" type="pres">
      <dgm:prSet presAssocID="{8FB5D182-2A72-4C42-B48F-002CE08732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DE4A103-4823-2642-A77A-4B8568D01324}" type="presOf" srcId="{0432A97A-C7B2-4445-885F-389E4FC8C11D}" destId="{652A441D-886E-674E-9694-0EB3E006A61F}" srcOrd="0" destOrd="0" presId="urn:microsoft.com/office/officeart/2009/3/layout/StepUpProcess"/>
    <dgm:cxn modelId="{E8AB3A09-371E-854C-9B42-601E22C0B592}" type="presOf" srcId="{6B433CAC-6220-144C-B47C-C8AD00B42F3E}" destId="{9A45B47A-3268-8648-B913-B5A7743D97FE}" srcOrd="0" destOrd="2" presId="urn:microsoft.com/office/officeart/2009/3/layout/StepUpProcess"/>
    <dgm:cxn modelId="{02F94912-BAA4-CF48-AD05-AD84BA5F1D8A}" srcId="{ADEFE731-D913-B84B-85A3-EEDA096E24D0}" destId="{8AE3DE09-8D28-1D45-A665-E61434B7E8BC}" srcOrd="1" destOrd="0" parTransId="{FE73F582-0EA1-D74D-967A-2761969A36D1}" sibTransId="{814193BA-6AEB-424E-9325-2B73F5F82C73}"/>
    <dgm:cxn modelId="{5B886A2A-F164-4B15-A019-7316B9AB58F0}" srcId="{0432A97A-C7B2-4445-885F-389E4FC8C11D}" destId="{2105B9E8-940F-4C55-9A39-7EF474C3F035}" srcOrd="1" destOrd="0" parTransId="{15A331D1-8B3B-4FF3-9387-56071C74D88A}" sibTransId="{8EF49566-BE40-475A-9DFB-C8C695AA3E47}"/>
    <dgm:cxn modelId="{2EAC7731-9BB1-CD43-8EB7-5B6A7BCF8AAE}" srcId="{8AE3DE09-8D28-1D45-A665-E61434B7E8BC}" destId="{6B433CAC-6220-144C-B47C-C8AD00B42F3E}" srcOrd="1" destOrd="0" parTransId="{4B30C9EC-E624-5747-84ED-4DCC0A349FD6}" sibTransId="{D59745D8-0EFA-3B4A-BD92-A9F01DA0E631}"/>
    <dgm:cxn modelId="{0599644C-63C2-274F-B088-7C30D0A9C1C3}" srcId="{ADEFE731-D913-B84B-85A3-EEDA096E24D0}" destId="{8FB5D182-2A72-4C42-B48F-002CE0873245}" srcOrd="2" destOrd="0" parTransId="{BCF89DAD-A534-AA47-8682-721BC2DD5F33}" sibTransId="{D7785A0A-AB40-DA4D-8410-704AF1055CCC}"/>
    <dgm:cxn modelId="{3BB07E59-D100-40AA-8F8F-144961889C9A}" srcId="{8AE3DE09-8D28-1D45-A665-E61434B7E8BC}" destId="{08E8F82D-0011-490A-8FE1-4E3F3E2EFD01}" srcOrd="0" destOrd="0" parTransId="{0942DAE5-8957-4171-9D5C-BD3ADDCE84FF}" sibTransId="{C981E37D-33B6-4A1D-BFEF-12FC0DE2C37F}"/>
    <dgm:cxn modelId="{55EDB559-13A5-4E13-B81F-844D4A613ACA}" type="presOf" srcId="{2105B9E8-940F-4C55-9A39-7EF474C3F035}" destId="{652A441D-886E-674E-9694-0EB3E006A61F}" srcOrd="0" destOrd="2" presId="urn:microsoft.com/office/officeart/2009/3/layout/StepUpProcess"/>
    <dgm:cxn modelId="{95A77E62-6010-4415-85A7-A0FCB4BE9D2F}" srcId="{0432A97A-C7B2-4445-885F-389E4FC8C11D}" destId="{B282028B-3CDC-4A9D-B911-F7B556FB899C}" srcOrd="0" destOrd="0" parTransId="{9CB36F7F-BB16-4FFA-858B-6F92604EDE0A}" sibTransId="{05317C1E-C800-44AA-829E-A9ECA2372F77}"/>
    <dgm:cxn modelId="{B962576A-096E-4062-A727-54ECE85CFD48}" srcId="{8FB5D182-2A72-4C42-B48F-002CE0873245}" destId="{808366A3-A7CD-4FF7-B827-F50A50FAA8BB}" srcOrd="1" destOrd="0" parTransId="{ADFBF401-3941-416E-B655-77C452089FD8}" sibTransId="{462D4941-03B7-42C2-8128-DCE25DD3D080}"/>
    <dgm:cxn modelId="{F081A97B-0713-714F-9E3A-EFF371076963}" type="presOf" srcId="{8AEC7AC0-2B0B-AE40-A4C6-83598FD51D1A}" destId="{64E2AD42-E605-1E4E-8634-3B498515794F}" srcOrd="0" destOrd="1" presId="urn:microsoft.com/office/officeart/2009/3/layout/StepUpProcess"/>
    <dgm:cxn modelId="{3B86FC85-7C9F-6247-88DE-B1C96D924560}" type="presOf" srcId="{8AE3DE09-8D28-1D45-A665-E61434B7E8BC}" destId="{9A45B47A-3268-8648-B913-B5A7743D97FE}" srcOrd="0" destOrd="0" presId="urn:microsoft.com/office/officeart/2009/3/layout/StepUpProcess"/>
    <dgm:cxn modelId="{92AA8A8B-4A39-BB44-9F7E-9C9CEB58EB96}" type="presOf" srcId="{8FB5D182-2A72-4C42-B48F-002CE0873245}" destId="{64E2AD42-E605-1E4E-8634-3B498515794F}" srcOrd="0" destOrd="0" presId="urn:microsoft.com/office/officeart/2009/3/layout/StepUpProcess"/>
    <dgm:cxn modelId="{B8A1D490-57C3-4E70-A318-9352E69B397D}" type="presOf" srcId="{808366A3-A7CD-4FF7-B827-F50A50FAA8BB}" destId="{64E2AD42-E605-1E4E-8634-3B498515794F}" srcOrd="0" destOrd="2" presId="urn:microsoft.com/office/officeart/2009/3/layout/StepUpProcess"/>
    <dgm:cxn modelId="{8178F3A7-83CA-DC46-98A4-ADC20ADE50FE}" srcId="{0432A97A-C7B2-4445-885F-389E4FC8C11D}" destId="{0B544204-0E7D-6540-B21D-A245DFC0688E}" srcOrd="2" destOrd="0" parTransId="{FA6D79D5-6357-C649-B8F9-A486C1DB516A}" sibTransId="{764860E5-57BF-1344-8326-BF3169873D54}"/>
    <dgm:cxn modelId="{54D8F5A7-3FA9-504C-8300-47E85612B37E}" srcId="{8FB5D182-2A72-4C42-B48F-002CE0873245}" destId="{8AEC7AC0-2B0B-AE40-A4C6-83598FD51D1A}" srcOrd="0" destOrd="0" parTransId="{DA87AEED-D10C-9B49-A408-700776A74262}" sibTransId="{857803F6-FA91-4D43-B74E-0BD1A04D2E4D}"/>
    <dgm:cxn modelId="{785CBDBA-9843-6942-967A-17D7EF4B530B}" srcId="{ADEFE731-D913-B84B-85A3-EEDA096E24D0}" destId="{0432A97A-C7B2-4445-885F-389E4FC8C11D}" srcOrd="0" destOrd="0" parTransId="{F612872B-A529-9D4F-9413-A974906C0910}" sibTransId="{DAA1249E-955A-FD4E-AB4E-E9E47499AF17}"/>
    <dgm:cxn modelId="{2B8F03D7-562F-6744-A1C5-23ACA76FDEC5}" type="presOf" srcId="{ADEFE731-D913-B84B-85A3-EEDA096E24D0}" destId="{5DB44DF0-E7DD-1E46-A7C8-8D3678DCCD73}" srcOrd="0" destOrd="0" presId="urn:microsoft.com/office/officeart/2009/3/layout/StepUpProcess"/>
    <dgm:cxn modelId="{4A8923F9-19A2-8C45-BAFC-4BA30C3C4D56}" type="presOf" srcId="{0B544204-0E7D-6540-B21D-A245DFC0688E}" destId="{652A441D-886E-674E-9694-0EB3E006A61F}" srcOrd="0" destOrd="3" presId="urn:microsoft.com/office/officeart/2009/3/layout/StepUpProcess"/>
    <dgm:cxn modelId="{9ADD44FC-4821-42E2-9E29-1E60EC2B4883}" type="presOf" srcId="{08E8F82D-0011-490A-8FE1-4E3F3E2EFD01}" destId="{9A45B47A-3268-8648-B913-B5A7743D97FE}" srcOrd="0" destOrd="1" presId="urn:microsoft.com/office/officeart/2009/3/layout/StepUpProcess"/>
    <dgm:cxn modelId="{616EBEFE-0688-412B-844C-8310F0628462}" type="presOf" srcId="{B282028B-3CDC-4A9D-B911-F7B556FB899C}" destId="{652A441D-886E-674E-9694-0EB3E006A61F}" srcOrd="0" destOrd="1" presId="urn:microsoft.com/office/officeart/2009/3/layout/StepUpProcess"/>
    <dgm:cxn modelId="{F5282E91-B3A6-2846-881B-48F3572D0640}" type="presParOf" srcId="{5DB44DF0-E7DD-1E46-A7C8-8D3678DCCD73}" destId="{A8FC6E3B-3A79-0949-BFFC-9F1CB1470AB6}" srcOrd="0" destOrd="0" presId="urn:microsoft.com/office/officeart/2009/3/layout/StepUpProcess"/>
    <dgm:cxn modelId="{2A6E8FD5-D13E-7048-9F5C-5D41F11C8439}" type="presParOf" srcId="{A8FC6E3B-3A79-0949-BFFC-9F1CB1470AB6}" destId="{A4B17542-EDFB-F745-9C19-067F832625E4}" srcOrd="0" destOrd="0" presId="urn:microsoft.com/office/officeart/2009/3/layout/StepUpProcess"/>
    <dgm:cxn modelId="{EBB19794-7F06-1A4B-A8CC-BFF3536EAA11}" type="presParOf" srcId="{A8FC6E3B-3A79-0949-BFFC-9F1CB1470AB6}" destId="{652A441D-886E-674E-9694-0EB3E006A61F}" srcOrd="1" destOrd="0" presId="urn:microsoft.com/office/officeart/2009/3/layout/StepUpProcess"/>
    <dgm:cxn modelId="{846C4935-7632-3543-804E-7B6639613DEF}" type="presParOf" srcId="{A8FC6E3B-3A79-0949-BFFC-9F1CB1470AB6}" destId="{2DE1939F-6E8A-DA47-BC42-3F4576C25FF0}" srcOrd="2" destOrd="0" presId="urn:microsoft.com/office/officeart/2009/3/layout/StepUpProcess"/>
    <dgm:cxn modelId="{47EF148B-D482-0D4C-AE54-80941CB9E558}" type="presParOf" srcId="{5DB44DF0-E7DD-1E46-A7C8-8D3678DCCD73}" destId="{2E24B8F5-6D0E-E446-9315-05C8696F13DE}" srcOrd="1" destOrd="0" presId="urn:microsoft.com/office/officeart/2009/3/layout/StepUpProcess"/>
    <dgm:cxn modelId="{396FA7E8-EC3B-124C-8E8D-07C91DA18CD1}" type="presParOf" srcId="{2E24B8F5-6D0E-E446-9315-05C8696F13DE}" destId="{19C03A4B-2406-0C45-8ED3-FB3CA182DEED}" srcOrd="0" destOrd="0" presId="urn:microsoft.com/office/officeart/2009/3/layout/StepUpProcess"/>
    <dgm:cxn modelId="{BE3DE92E-E67D-3B48-8615-1FDD7D17B3C5}" type="presParOf" srcId="{5DB44DF0-E7DD-1E46-A7C8-8D3678DCCD73}" destId="{57B9B8F6-D2DB-C44B-B976-0A459A1C2F8C}" srcOrd="2" destOrd="0" presId="urn:microsoft.com/office/officeart/2009/3/layout/StepUpProcess"/>
    <dgm:cxn modelId="{07EB23A5-211B-F242-8CA7-18919A627AB0}" type="presParOf" srcId="{57B9B8F6-D2DB-C44B-B976-0A459A1C2F8C}" destId="{8BD8552F-7830-DA49-860C-374C621F8B45}" srcOrd="0" destOrd="0" presId="urn:microsoft.com/office/officeart/2009/3/layout/StepUpProcess"/>
    <dgm:cxn modelId="{209AE1F0-E868-5B4E-A2E3-26E0A3A846FA}" type="presParOf" srcId="{57B9B8F6-D2DB-C44B-B976-0A459A1C2F8C}" destId="{9A45B47A-3268-8648-B913-B5A7743D97FE}" srcOrd="1" destOrd="0" presId="urn:microsoft.com/office/officeart/2009/3/layout/StepUpProcess"/>
    <dgm:cxn modelId="{C2EEACC7-9382-E145-82ED-8DCC5CDE3589}" type="presParOf" srcId="{57B9B8F6-D2DB-C44B-B976-0A459A1C2F8C}" destId="{4645A2B1-3469-B943-B122-C1E8CF245A22}" srcOrd="2" destOrd="0" presId="urn:microsoft.com/office/officeart/2009/3/layout/StepUpProcess"/>
    <dgm:cxn modelId="{55EFC8AD-83EF-084D-85A5-01EDF789B9FE}" type="presParOf" srcId="{5DB44DF0-E7DD-1E46-A7C8-8D3678DCCD73}" destId="{95AF17F2-F3E2-1045-AE9F-648187202EAE}" srcOrd="3" destOrd="0" presId="urn:microsoft.com/office/officeart/2009/3/layout/StepUpProcess"/>
    <dgm:cxn modelId="{01F6E860-4462-4244-AB35-8767174071CF}" type="presParOf" srcId="{95AF17F2-F3E2-1045-AE9F-648187202EAE}" destId="{43B21D94-C85D-1044-A5DA-787CA4F32027}" srcOrd="0" destOrd="0" presId="urn:microsoft.com/office/officeart/2009/3/layout/StepUpProcess"/>
    <dgm:cxn modelId="{219562D4-664A-2846-83CA-8FF7CF7C3644}" type="presParOf" srcId="{5DB44DF0-E7DD-1E46-A7C8-8D3678DCCD73}" destId="{80673476-B02E-F040-8759-0A27A806C0D8}" srcOrd="4" destOrd="0" presId="urn:microsoft.com/office/officeart/2009/3/layout/StepUpProcess"/>
    <dgm:cxn modelId="{CF149D85-97A8-4545-A637-2B5EF4583969}" type="presParOf" srcId="{80673476-B02E-F040-8759-0A27A806C0D8}" destId="{D1191AA6-5424-CE4B-8E85-1715888F48B5}" srcOrd="0" destOrd="0" presId="urn:microsoft.com/office/officeart/2009/3/layout/StepUpProcess"/>
    <dgm:cxn modelId="{81595325-4BCA-2349-A573-40099E62A898}" type="presParOf" srcId="{80673476-B02E-F040-8759-0A27A806C0D8}" destId="{64E2AD42-E605-1E4E-8634-3B498515794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17542-EDFB-F745-9C19-067F832625E4}">
      <dsp:nvSpPr>
        <dsp:cNvPr id="0" name=""/>
        <dsp:cNvSpPr/>
      </dsp:nvSpPr>
      <dsp:spPr>
        <a:xfrm rot="5400000">
          <a:off x="549316" y="1550469"/>
          <a:ext cx="1634813" cy="2720292"/>
        </a:xfrm>
        <a:prstGeom prst="corner">
          <a:avLst>
            <a:gd name="adj1" fmla="val 16120"/>
            <a:gd name="adj2" fmla="val 16110"/>
          </a:avLst>
        </a:prstGeom>
        <a:solidFill>
          <a:srgbClr val="002C69"/>
        </a:solidFill>
        <a:ln w="25400" cap="flat" cmpd="sng" algn="ctr">
          <a:solidFill>
            <a:srgbClr val="002C6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A441D-886E-674E-9694-0EB3E006A61F}">
      <dsp:nvSpPr>
        <dsp:cNvPr id="0" name=""/>
        <dsp:cNvSpPr/>
      </dsp:nvSpPr>
      <dsp:spPr>
        <a:xfrm>
          <a:off x="257588" y="2292361"/>
          <a:ext cx="2455894" cy="2152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accent6"/>
              </a:solidFill>
            </a:rPr>
            <a:t>Aufbau von Investmenterfahrung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Aufbau von über </a:t>
          </a:r>
          <a:r>
            <a:rPr lang="de-DE" sz="1600" b="1" kern="1200" dirty="0" err="1"/>
            <a:t>xxxx</a:t>
          </a:r>
          <a:r>
            <a:rPr lang="de-DE" sz="1600" b="1" kern="1200" dirty="0"/>
            <a:t> qm Mietfläche</a:t>
          </a:r>
          <a:r>
            <a:rPr lang="de-DE" sz="1600" kern="1200" dirty="0"/>
            <a:t> (xx Einheiten)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Fokus auf Neubau KfW55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Grundstücksentwicklung + Bauherren-Tätigkeit</a:t>
          </a:r>
        </a:p>
      </dsp:txBody>
      <dsp:txXfrm>
        <a:off x="257588" y="2292361"/>
        <a:ext cx="2455894" cy="2152735"/>
      </dsp:txXfrm>
    </dsp:sp>
    <dsp:sp modelId="{2DE1939F-6E8A-DA47-BC42-3F4576C25FF0}">
      <dsp:nvSpPr>
        <dsp:cNvPr id="0" name=""/>
        <dsp:cNvSpPr/>
      </dsp:nvSpPr>
      <dsp:spPr>
        <a:xfrm>
          <a:off x="2268943" y="1350198"/>
          <a:ext cx="463376" cy="463376"/>
        </a:xfrm>
        <a:prstGeom prst="triangle">
          <a:avLst>
            <a:gd name="adj" fmla="val 100000"/>
          </a:avLst>
        </a:prstGeom>
        <a:solidFill>
          <a:srgbClr val="002C69"/>
        </a:solidFill>
        <a:ln w="25400" cap="flat" cmpd="sng" algn="ctr">
          <a:solidFill>
            <a:srgbClr val="002C6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8552F-7830-DA49-860C-374C621F8B45}">
      <dsp:nvSpPr>
        <dsp:cNvPr id="0" name=""/>
        <dsp:cNvSpPr/>
      </dsp:nvSpPr>
      <dsp:spPr>
        <a:xfrm rot="5400000">
          <a:off x="3555811" y="806509"/>
          <a:ext cx="1634813" cy="2720292"/>
        </a:xfrm>
        <a:prstGeom prst="corner">
          <a:avLst>
            <a:gd name="adj1" fmla="val 16120"/>
            <a:gd name="adj2" fmla="val 16110"/>
          </a:avLst>
        </a:prstGeom>
        <a:solidFill>
          <a:srgbClr val="002C69"/>
        </a:solidFill>
        <a:ln w="25400" cap="flat" cmpd="sng" algn="ctr">
          <a:solidFill>
            <a:srgbClr val="002C6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5B47A-3268-8648-B913-B5A7743D97FE}">
      <dsp:nvSpPr>
        <dsp:cNvPr id="0" name=""/>
        <dsp:cNvSpPr/>
      </dsp:nvSpPr>
      <dsp:spPr>
        <a:xfrm>
          <a:off x="3282920" y="1619290"/>
          <a:ext cx="2455894" cy="2152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accent6"/>
              </a:solidFill>
            </a:rPr>
            <a:t>Immobilienhandel + Bestandserweiterung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kern="1200" dirty="0"/>
            <a:t>Immobilienhandel </a:t>
          </a:r>
          <a:r>
            <a:rPr lang="de-DE" sz="1600" b="0" kern="1200" dirty="0"/>
            <a:t>(Fokus auf Immobilien mit Entwicklungspotentialen)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kern="1200" dirty="0"/>
            <a:t>Bestandserweiterung 5-10 Einheiten </a:t>
          </a:r>
          <a:r>
            <a:rPr lang="de-DE" sz="1600" b="0" kern="1200" dirty="0"/>
            <a:t>(ETW, MFH)</a:t>
          </a:r>
        </a:p>
      </dsp:txBody>
      <dsp:txXfrm>
        <a:off x="3282920" y="1619290"/>
        <a:ext cx="2455894" cy="2152735"/>
      </dsp:txXfrm>
    </dsp:sp>
    <dsp:sp modelId="{4645A2B1-3469-B943-B122-C1E8CF245A22}">
      <dsp:nvSpPr>
        <dsp:cNvPr id="0" name=""/>
        <dsp:cNvSpPr/>
      </dsp:nvSpPr>
      <dsp:spPr>
        <a:xfrm>
          <a:off x="5275438" y="606238"/>
          <a:ext cx="463376" cy="463376"/>
        </a:xfrm>
        <a:prstGeom prst="triangle">
          <a:avLst>
            <a:gd name="adj" fmla="val 100000"/>
          </a:avLst>
        </a:prstGeom>
        <a:solidFill>
          <a:srgbClr val="002C69"/>
        </a:solidFill>
        <a:ln w="25400" cap="flat" cmpd="sng" algn="ctr">
          <a:solidFill>
            <a:srgbClr val="002C6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191AA6-5424-CE4B-8E85-1715888F48B5}">
      <dsp:nvSpPr>
        <dsp:cNvPr id="0" name=""/>
        <dsp:cNvSpPr/>
      </dsp:nvSpPr>
      <dsp:spPr>
        <a:xfrm rot="5400000">
          <a:off x="6562306" y="62548"/>
          <a:ext cx="1634813" cy="2720292"/>
        </a:xfrm>
        <a:prstGeom prst="corner">
          <a:avLst>
            <a:gd name="adj1" fmla="val 16120"/>
            <a:gd name="adj2" fmla="val 16110"/>
          </a:avLst>
        </a:prstGeom>
        <a:solidFill>
          <a:srgbClr val="002C69"/>
        </a:solidFill>
        <a:ln w="25400" cap="flat" cmpd="sng" algn="ctr">
          <a:solidFill>
            <a:srgbClr val="002C6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2AD42-E605-1E4E-8634-3B498515794F}">
      <dsp:nvSpPr>
        <dsp:cNvPr id="0" name=""/>
        <dsp:cNvSpPr/>
      </dsp:nvSpPr>
      <dsp:spPr>
        <a:xfrm>
          <a:off x="6289415" y="875330"/>
          <a:ext cx="2455894" cy="2152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accent6"/>
              </a:solidFill>
            </a:rPr>
            <a:t>Strategieerweiterung &amp; Skalierung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kern="1200" dirty="0"/>
            <a:t>Bestandserweiterung 5-10 Einheiten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kern="1200" dirty="0"/>
            <a:t>Aufbau steueroptimiertes Unternehmenskonstrukt</a:t>
          </a:r>
        </a:p>
      </dsp:txBody>
      <dsp:txXfrm>
        <a:off x="6289415" y="875330"/>
        <a:ext cx="2455894" cy="2152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C94F6-718F-455D-9CDE-FFDB9F1DF55D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3F6B6-624D-4CC1-82AE-B83A970A21A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3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4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6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Niedrige</a:t>
            </a:r>
            <a:r>
              <a:rPr lang="en-US" baseline="0" dirty="0"/>
              <a:t> </a:t>
            </a:r>
            <a:r>
              <a:rPr lang="en-US" baseline="0" dirty="0" err="1"/>
              <a:t>Einkaufspreise</a:t>
            </a:r>
            <a:r>
              <a:rPr lang="en-US" baseline="0" dirty="0"/>
              <a:t> und </a:t>
            </a:r>
            <a:r>
              <a:rPr lang="en-US" baseline="0" dirty="0" err="1"/>
              <a:t>Lösen</a:t>
            </a:r>
            <a:r>
              <a:rPr lang="en-US" baseline="0" dirty="0"/>
              <a:t> von </a:t>
            </a:r>
            <a:r>
              <a:rPr lang="en-US" baseline="0" dirty="0" err="1"/>
              <a:t>Problemen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04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142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5BE9E-0ECB-1093-1F78-16FBBA857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CC4C18-3B9C-8AE8-E7E8-43D4B673F0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E0B0F5-D8B7-1BC2-8BB6-FA8E7F17E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9E6FEB-6CBA-AEC4-27D3-AD0CF91D9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45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3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F6B6-624D-4CC1-82AE-B83A970A21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22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5" Type="http://schemas.openxmlformats.org/officeDocument/2006/relationships/image" Target="../media/image6.tiff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3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2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5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5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6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23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1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4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93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FC8A6F3D-B375-FE4D-BCD5-C5C46F07CE48}"/>
              </a:ext>
            </a:extLst>
          </p:cNvPr>
          <p:cNvSpPr/>
          <p:nvPr/>
        </p:nvSpPr>
        <p:spPr>
          <a:xfrm>
            <a:off x="383117" y="3429000"/>
            <a:ext cx="7440084" cy="264371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240000" tIns="192000" rIns="240000" bIns="24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3733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3464" y="3504140"/>
            <a:ext cx="7200715" cy="1231107"/>
          </a:xfrm>
        </p:spPr>
        <p:txBody>
          <a:bodyPr wrap="square" anchor="t" anchorCtr="0">
            <a:noAutofit/>
          </a:bodyPr>
          <a:lstStyle>
            <a:lvl1pPr algn="l">
              <a:defRPr sz="3733">
                <a:solidFill>
                  <a:schemeClr val="tx2"/>
                </a:solidFill>
              </a:defRPr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66041" y="5488406"/>
            <a:ext cx="5525768" cy="3139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DD.MM.YYYY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566041" y="5752405"/>
            <a:ext cx="5526616" cy="294216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accent3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r>
              <a:rPr lang="de-DE" dirty="0"/>
              <a:t>(Name, Place – optional), FRA CO/S</a:t>
            </a:r>
          </a:p>
        </p:txBody>
      </p:sp>
      <p:sp>
        <p:nvSpPr>
          <p:cNvPr id="11" name="Rechteck 10"/>
          <p:cNvSpPr/>
          <p:nvPr userDrawn="1"/>
        </p:nvSpPr>
        <p:spPr>
          <a:xfrm>
            <a:off x="4234" y="6286499"/>
            <a:ext cx="9619895" cy="571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00" tIns="96000" rIns="96000" bIns="9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72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pos="90">
          <p15:clr>
            <a:srgbClr val="FBAE40"/>
          </p15:clr>
        </p15:guide>
        <p15:guide id="2" pos="5670">
          <p15:clr>
            <a:srgbClr val="FBAE40"/>
          </p15:clr>
        </p15:guide>
        <p15:guide id="3" orient="horz" pos="9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14DB4C7F-8C7C-7243-8970-EAB681A9AE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61" r="5691" b="2529"/>
          <a:stretch/>
        </p:blipFill>
        <p:spPr>
          <a:xfrm>
            <a:off x="190185" y="203566"/>
            <a:ext cx="11808000" cy="607235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C8A6F3D-B375-FE4D-BCD5-C5C46F07CE48}"/>
              </a:ext>
            </a:extLst>
          </p:cNvPr>
          <p:cNvSpPr/>
          <p:nvPr/>
        </p:nvSpPr>
        <p:spPr>
          <a:xfrm>
            <a:off x="383117" y="3429000"/>
            <a:ext cx="7440084" cy="264371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240000" tIns="192000" rIns="240000" bIns="24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3733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3464" y="3504140"/>
            <a:ext cx="7200715" cy="1231107"/>
          </a:xfrm>
        </p:spPr>
        <p:txBody>
          <a:bodyPr wrap="square" anchor="t" anchorCtr="0">
            <a:noAutofit/>
          </a:bodyPr>
          <a:lstStyle>
            <a:lvl1pPr algn="l">
              <a:defRPr sz="3733">
                <a:solidFill>
                  <a:schemeClr val="tx2"/>
                </a:solidFill>
              </a:defRPr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66041" y="5488406"/>
            <a:ext cx="5525768" cy="221599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DD.MM.YYYY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566041" y="5752405"/>
            <a:ext cx="5526616" cy="294216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accent3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r>
              <a:rPr lang="de-DE" dirty="0"/>
              <a:t>(Name, Place – optional), FRA CO/S</a:t>
            </a:r>
          </a:p>
        </p:txBody>
      </p:sp>
      <p:sp>
        <p:nvSpPr>
          <p:cNvPr id="11" name="Rechteck 10"/>
          <p:cNvSpPr/>
          <p:nvPr userDrawn="1"/>
        </p:nvSpPr>
        <p:spPr>
          <a:xfrm>
            <a:off x="4234" y="6286499"/>
            <a:ext cx="9619895" cy="571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00" tIns="96000" rIns="96000" bIns="9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8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pos="90">
          <p15:clr>
            <a:srgbClr val="FBAE40"/>
          </p15:clr>
        </p15:guide>
        <p15:guide id="2" pos="5670">
          <p15:clr>
            <a:srgbClr val="FBAE40"/>
          </p15:clr>
        </p15:guide>
        <p15:guide id="3" orient="horz" pos="9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4000" y="385233"/>
            <a:ext cx="11424000" cy="767647"/>
          </a:xfrm>
        </p:spPr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84000" y="1699684"/>
            <a:ext cx="11424000" cy="4368000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90000"/>
              </a:lnSpc>
              <a:spcAft>
                <a:spcPts val="267"/>
              </a:spcAft>
              <a:defRPr lang="de-DE" dirty="0" smtClean="0"/>
            </a:lvl1pPr>
            <a:lvl2pPr>
              <a:lnSpc>
                <a:spcPct val="90000"/>
              </a:lnSpc>
              <a:spcAft>
                <a:spcPts val="267"/>
              </a:spcAft>
              <a:defRPr lang="de-DE" sz="1600" dirty="0" smtClean="0"/>
            </a:lvl2pPr>
            <a:lvl3pPr>
              <a:lnSpc>
                <a:spcPct val="90000"/>
              </a:lnSpc>
              <a:spcAft>
                <a:spcPts val="267"/>
              </a:spcAft>
              <a:defRPr lang="de-DE" dirty="0" smtClean="0"/>
            </a:lvl3pPr>
            <a:lvl4pPr>
              <a:lnSpc>
                <a:spcPct val="90000"/>
              </a:lnSpc>
              <a:spcBef>
                <a:spcPts val="0"/>
              </a:spcBef>
              <a:spcAft>
                <a:spcPts val="267"/>
              </a:spcAft>
              <a:defRPr lang="de-DE" dirty="0" smtClean="0"/>
            </a:lvl4pPr>
            <a:lvl5pPr>
              <a:lnSpc>
                <a:spcPct val="90000"/>
              </a:lnSpc>
              <a:spcBef>
                <a:spcPts val="0"/>
              </a:spcBef>
              <a:spcAft>
                <a:spcPts val="267"/>
              </a:spcAft>
              <a:defRPr lang="de-DE" dirty="0" smtClean="0"/>
            </a:lvl5pPr>
          </a:lstStyle>
          <a:p>
            <a:pPr lvl="0"/>
            <a:r>
              <a:rPr lang="de-DE" dirty="0"/>
              <a:t>Erste Ebene </a:t>
            </a:r>
          </a:p>
          <a:p>
            <a:pPr lvl="1"/>
            <a:r>
              <a:rPr lang="de-DE" dirty="0"/>
              <a:t>Zweite Ebene </a:t>
            </a:r>
          </a:p>
          <a:p>
            <a:pPr lvl="2"/>
            <a:r>
              <a:rPr lang="de-DE" dirty="0"/>
              <a:t>Dritte Ebene (nicht nutzen – max. 2 Bullet-Ebenen!)</a:t>
            </a:r>
          </a:p>
          <a:p>
            <a:pPr lvl="3"/>
            <a:r>
              <a:rPr lang="de-DE" dirty="0"/>
              <a:t>Vierte Ebene (nicht nutzen – max. 2 Bullet-Ebenen!)</a:t>
            </a:r>
          </a:p>
          <a:p>
            <a:pPr lvl="4"/>
            <a:r>
              <a:rPr lang="de-DE" dirty="0"/>
              <a:t>Fünfte Ebene (nicht nutzen – max. 2 Bullet-Ebenen!)</a:t>
            </a:r>
          </a:p>
        </p:txBody>
      </p:sp>
      <p:sp>
        <p:nvSpPr>
          <p:cNvPr id="6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>
              <a:defRPr lang="en-US" sz="800" smtClean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Rechteck 3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9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5">
            <a:extLst>
              <a:ext uri="{FF2B5EF4-FFF2-40B4-BE49-F238E27FC236}">
                <a16:creationId xmlns:a16="http://schemas.microsoft.com/office/drawing/2014/main" id="{D7CCDDBE-55DD-F847-8E85-D47C997596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1998" y="203567"/>
            <a:ext cx="11808004" cy="6074467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 and change order if necessary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C8A6F3D-B375-FE4D-BCD5-C5C46F07CE48}"/>
              </a:ext>
            </a:extLst>
          </p:cNvPr>
          <p:cNvSpPr/>
          <p:nvPr userDrawn="1"/>
        </p:nvSpPr>
        <p:spPr>
          <a:xfrm>
            <a:off x="383117" y="3429000"/>
            <a:ext cx="7440084" cy="264371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240000" tIns="192000" rIns="240000" bIns="24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3733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C8A6F3D-B375-FE4D-BCD5-C5C46F07CE48}"/>
              </a:ext>
            </a:extLst>
          </p:cNvPr>
          <p:cNvSpPr/>
          <p:nvPr/>
        </p:nvSpPr>
        <p:spPr>
          <a:xfrm>
            <a:off x="383117" y="3429000"/>
            <a:ext cx="7440084" cy="264371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240000" tIns="192000" rIns="240000" bIns="24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3733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3464" y="3504140"/>
            <a:ext cx="7200715" cy="1231107"/>
          </a:xfrm>
        </p:spPr>
        <p:txBody>
          <a:bodyPr wrap="square" anchor="t" anchorCtr="0">
            <a:noAutofit/>
          </a:bodyPr>
          <a:lstStyle>
            <a:lvl1pPr algn="l">
              <a:defRPr sz="3733">
                <a:solidFill>
                  <a:schemeClr val="tx2"/>
                </a:solidFill>
              </a:defRPr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66041" y="5488406"/>
            <a:ext cx="5525768" cy="221599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DD.MM.YYYY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566041" y="5752405"/>
            <a:ext cx="5526616" cy="294216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67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>
                <a:solidFill>
                  <a:schemeClr val="accent3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r>
              <a:rPr lang="de-DE" dirty="0"/>
              <a:t>(Name, Place – optional), FRA CO/S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4234" y="6286499"/>
            <a:ext cx="9673841" cy="571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00" tIns="96000" rIns="96000" bIns="9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52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pos="90">
          <p15:clr>
            <a:srgbClr val="FBAE40"/>
          </p15:clr>
        </p15:guide>
        <p15:guide id="2" pos="5670">
          <p15:clr>
            <a:srgbClr val="FBAE40"/>
          </p15:clr>
        </p15:guide>
        <p15:guide id="3" orient="horz" pos="9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83118" y="1316567"/>
            <a:ext cx="11425767" cy="601133"/>
          </a:xfrm>
          <a:solidFill>
            <a:schemeClr val="tx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383118" y="2009423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383118" y="2702279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383118" y="3395135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383118" y="4087991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383118" y="5473700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22"/>
          </p:nvPr>
        </p:nvSpPr>
        <p:spPr>
          <a:xfrm>
            <a:off x="383118" y="4780847"/>
            <a:ext cx="11425767" cy="60113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5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>
              <a:defRPr lang="en-US" sz="800" smtClean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9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>
              <a:defRPr lang="en-US" sz="800" smtClean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Rechteck 4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23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92000" y="203565"/>
            <a:ext cx="11808000" cy="60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00" tIns="96000" rIns="96000" bIns="9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 noProof="0" dirty="0">
              <a:solidFill>
                <a:schemeClr val="tx1"/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C13E5E1-B76E-B742-8904-6164B311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80" y="1384977"/>
            <a:ext cx="9246539" cy="332884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Rechteck 3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68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 userDrawn="1"/>
        </p:nvSpPr>
        <p:spPr>
          <a:xfrm>
            <a:off x="4234" y="6286499"/>
            <a:ext cx="9624484" cy="571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000" tIns="96000" rIns="96000" bIns="9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 dirty="0" err="1">
              <a:solidFill>
                <a:schemeClr val="tx1"/>
              </a:solidFill>
            </a:endParaRPr>
          </a:p>
        </p:txBody>
      </p:sp>
      <p:pic>
        <p:nvPicPr>
          <p:cNvPr id="7" name="Bildplatzhalt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2000" y="206033"/>
            <a:ext cx="11808000" cy="6072000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379929" y="6478212"/>
            <a:ext cx="1202252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67" noProof="0" dirty="0">
                <a:solidFill>
                  <a:schemeClr val="tx2"/>
                </a:solidFill>
                <a:latin typeface="Lufthansa Office Head" panose="020B0404040000000004" pitchFamily="34" charset="0"/>
              </a:rPr>
              <a:t>lufthansagroup.com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D9E9BC9-1B56-9D4D-A78C-6AED768B6E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117" y="1463157"/>
            <a:ext cx="9245600" cy="26500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4000" b="0" i="0">
                <a:solidFill>
                  <a:schemeClr val="tx2"/>
                </a:solidFill>
                <a:latin typeface="Lufthansa Head Light" charset="0"/>
                <a:ea typeface="Lufthansa Head Light" charset="0"/>
                <a:cs typeface="Lufthansa Head Light" charset="0"/>
              </a:defRPr>
            </a:lvl1pPr>
          </a:lstStyle>
          <a:p>
            <a:r>
              <a:rPr lang="en-US" noProof="0" dirty="0"/>
              <a:t>Add headline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379929" y="6478212"/>
            <a:ext cx="1202252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67" noProof="0" dirty="0">
                <a:solidFill>
                  <a:schemeClr val="tx2"/>
                </a:solidFill>
                <a:latin typeface="Lufthansa Office Head" panose="020B0404040000000004" pitchFamily="34" charset="0"/>
              </a:rPr>
              <a:t>lufthansagroup.com</a:t>
            </a:r>
          </a:p>
        </p:txBody>
      </p:sp>
    </p:spTree>
    <p:extLst>
      <p:ext uri="{BB962C8B-B14F-4D97-AF65-F5344CB8AC3E}">
        <p14:creationId xmlns:p14="http://schemas.microsoft.com/office/powerpoint/2010/main" val="6196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5">
            <a:extLst>
              <a:ext uri="{FF2B5EF4-FFF2-40B4-BE49-F238E27FC236}">
                <a16:creationId xmlns:a16="http://schemas.microsoft.com/office/drawing/2014/main" id="{39D15BC2-21CD-854C-AEB1-FB063B36FB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1998" y="203567"/>
            <a:ext cx="11808004" cy="6074467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 and change order if necessary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D9E9BC9-1B56-9D4D-A78C-6AED768B6E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117" y="1463157"/>
            <a:ext cx="9245600" cy="26500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4000" b="0" i="0">
                <a:solidFill>
                  <a:schemeClr val="tx2"/>
                </a:solidFill>
                <a:latin typeface="Lufthansa Head Light" charset="0"/>
                <a:ea typeface="Lufthansa Head Light" charset="0"/>
                <a:cs typeface="Lufthansa Head Light" charset="0"/>
              </a:defRPr>
            </a:lvl1pPr>
          </a:lstStyle>
          <a:p>
            <a:r>
              <a:rPr lang="en-US" noProof="0" dirty="0"/>
              <a:t>Add headline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97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>
              <a:defRPr lang="en-US" sz="800" smtClean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Rechteck 2"/>
          <p:cNvSpPr/>
          <p:nvPr userDrawn="1"/>
        </p:nvSpPr>
        <p:spPr>
          <a:xfrm>
            <a:off x="286327" y="6299200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5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E79F6-C3CB-4BFA-8A47-78E773CBAD8C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36A16-1914-4AD6-81C8-FACF84BAF1C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9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1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270" imgH="270" progId="TCLayout.ActiveDocument.1">
                  <p:embed/>
                </p:oleObj>
              </mc:Choice>
              <mc:Fallback>
                <p:oleObj name="think-cell Folie" r:id="rId12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4000" y="385233"/>
            <a:ext cx="11424000" cy="767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4000" y="1699685"/>
            <a:ext cx="11424000" cy="43669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/>
              <a:t>Erste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>
              <a:lnSpc>
                <a:spcPct val="90000"/>
              </a:lnSpc>
              <a:spcBef>
                <a:spcPts val="0"/>
              </a:spcBef>
              <a:spcAft>
                <a:spcPts val="267"/>
              </a:spcAft>
            </a:pPr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>
              <a:lnSpc>
                <a:spcPct val="90000"/>
              </a:lnSpc>
              <a:spcBef>
                <a:spcPts val="0"/>
              </a:spcBef>
              <a:spcAft>
                <a:spcPts val="267"/>
              </a:spcAft>
            </a:pPr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6A4B85B4-68BC-E648-8843-017691F21E3E}"/>
              </a:ext>
            </a:extLst>
          </p:cNvPr>
          <p:cNvCxnSpPr/>
          <p:nvPr/>
        </p:nvCxnSpPr>
        <p:spPr>
          <a:xfrm>
            <a:off x="384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>
            <a:extLst>
              <a:ext uri="{FF2B5EF4-FFF2-40B4-BE49-F238E27FC236}">
                <a16:creationId xmlns:a16="http://schemas.microsoft.com/office/drawing/2014/main" id="{11FA0CE3-AC89-214A-81A3-B75B33C8A368}"/>
              </a:ext>
            </a:extLst>
          </p:cNvPr>
          <p:cNvCxnSpPr/>
          <p:nvPr/>
        </p:nvCxnSpPr>
        <p:spPr>
          <a:xfrm>
            <a:off x="11808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>
            <a:extLst>
              <a:ext uri="{FF2B5EF4-FFF2-40B4-BE49-F238E27FC236}">
                <a16:creationId xmlns:a16="http://schemas.microsoft.com/office/drawing/2014/main" id="{701185C6-F54B-E44B-8783-D6BED525B1E0}"/>
              </a:ext>
            </a:extLst>
          </p:cNvPr>
          <p:cNvCxnSpPr/>
          <p:nvPr/>
        </p:nvCxnSpPr>
        <p:spPr>
          <a:xfrm>
            <a:off x="384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>
            <a:extLst>
              <a:ext uri="{FF2B5EF4-FFF2-40B4-BE49-F238E27FC236}">
                <a16:creationId xmlns:a16="http://schemas.microsoft.com/office/drawing/2014/main" id="{1321FAA2-8F21-5D45-9769-5293070834FF}"/>
              </a:ext>
            </a:extLst>
          </p:cNvPr>
          <p:cNvCxnSpPr/>
          <p:nvPr/>
        </p:nvCxnSpPr>
        <p:spPr>
          <a:xfrm>
            <a:off x="11808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>
            <a:extLst>
              <a:ext uri="{FF2B5EF4-FFF2-40B4-BE49-F238E27FC236}">
                <a16:creationId xmlns:a16="http://schemas.microsoft.com/office/drawing/2014/main" id="{2DD5002F-AE66-C84A-93D6-CA86C2E94E16}"/>
              </a:ext>
            </a:extLst>
          </p:cNvPr>
          <p:cNvCxnSpPr/>
          <p:nvPr/>
        </p:nvCxnSpPr>
        <p:spPr>
          <a:xfrm rot="16200000">
            <a:off x="-286441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>
            <a:extLst>
              <a:ext uri="{FF2B5EF4-FFF2-40B4-BE49-F238E27FC236}">
                <a16:creationId xmlns:a16="http://schemas.microsoft.com/office/drawing/2014/main" id="{BC35B175-79EF-9E47-923C-42D734994F26}"/>
              </a:ext>
            </a:extLst>
          </p:cNvPr>
          <p:cNvCxnSpPr/>
          <p:nvPr/>
        </p:nvCxnSpPr>
        <p:spPr>
          <a:xfrm rot="16200000">
            <a:off x="-286441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>
            <a:extLst>
              <a:ext uri="{FF2B5EF4-FFF2-40B4-BE49-F238E27FC236}">
                <a16:creationId xmlns:a16="http://schemas.microsoft.com/office/drawing/2014/main" id="{3F2AD518-6121-234C-890F-DDD0D17366C7}"/>
              </a:ext>
            </a:extLst>
          </p:cNvPr>
          <p:cNvCxnSpPr/>
          <p:nvPr/>
        </p:nvCxnSpPr>
        <p:spPr>
          <a:xfrm rot="16200000">
            <a:off x="-286441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>
            <a:extLst>
              <a:ext uri="{FF2B5EF4-FFF2-40B4-BE49-F238E27FC236}">
                <a16:creationId xmlns:a16="http://schemas.microsoft.com/office/drawing/2014/main" id="{9617ECB0-0FF3-614D-A47E-79581DCC28CA}"/>
              </a:ext>
            </a:extLst>
          </p:cNvPr>
          <p:cNvCxnSpPr/>
          <p:nvPr/>
        </p:nvCxnSpPr>
        <p:spPr>
          <a:xfrm rot="16200000">
            <a:off x="12485179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>
            <a:extLst>
              <a:ext uri="{FF2B5EF4-FFF2-40B4-BE49-F238E27FC236}">
                <a16:creationId xmlns:a16="http://schemas.microsoft.com/office/drawing/2014/main" id="{9541600B-2E00-0647-A078-E80A2BB5FF51}"/>
              </a:ext>
            </a:extLst>
          </p:cNvPr>
          <p:cNvCxnSpPr/>
          <p:nvPr/>
        </p:nvCxnSpPr>
        <p:spPr>
          <a:xfrm rot="16200000">
            <a:off x="12485179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>
            <a:extLst>
              <a:ext uri="{FF2B5EF4-FFF2-40B4-BE49-F238E27FC236}">
                <a16:creationId xmlns:a16="http://schemas.microsoft.com/office/drawing/2014/main" id="{915D047F-2C20-FC4C-9B98-1DAC0D07FE58}"/>
              </a:ext>
            </a:extLst>
          </p:cNvPr>
          <p:cNvCxnSpPr/>
          <p:nvPr/>
        </p:nvCxnSpPr>
        <p:spPr>
          <a:xfrm rot="16200000">
            <a:off x="12485179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>
            <a:extLst>
              <a:ext uri="{FF2B5EF4-FFF2-40B4-BE49-F238E27FC236}">
                <a16:creationId xmlns:a16="http://schemas.microsoft.com/office/drawing/2014/main" id="{CE32AE03-6B1D-C340-8550-01CBF155D446}"/>
              </a:ext>
            </a:extLst>
          </p:cNvPr>
          <p:cNvCxnSpPr/>
          <p:nvPr/>
        </p:nvCxnSpPr>
        <p:spPr>
          <a:xfrm>
            <a:off x="6096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>
            <a:extLst>
              <a:ext uri="{FF2B5EF4-FFF2-40B4-BE49-F238E27FC236}">
                <a16:creationId xmlns:a16="http://schemas.microsoft.com/office/drawing/2014/main" id="{F3D1D6F1-4FDB-6243-BDBE-6F3F8FCE2177}"/>
              </a:ext>
            </a:extLst>
          </p:cNvPr>
          <p:cNvCxnSpPr/>
          <p:nvPr/>
        </p:nvCxnSpPr>
        <p:spPr>
          <a:xfrm>
            <a:off x="6096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>
            <a:extLst>
              <a:ext uri="{FF2B5EF4-FFF2-40B4-BE49-F238E27FC236}">
                <a16:creationId xmlns:a16="http://schemas.microsoft.com/office/drawing/2014/main" id="{B90DC164-8891-5445-964F-21C777296D37}"/>
              </a:ext>
            </a:extLst>
          </p:cNvPr>
          <p:cNvCxnSpPr/>
          <p:nvPr/>
        </p:nvCxnSpPr>
        <p:spPr>
          <a:xfrm rot="16200000">
            <a:off x="-286441" y="119664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>
            <a:extLst>
              <a:ext uri="{FF2B5EF4-FFF2-40B4-BE49-F238E27FC236}">
                <a16:creationId xmlns:a16="http://schemas.microsoft.com/office/drawing/2014/main" id="{96BAB423-24E3-8A4F-B02A-26966A9F728B}"/>
              </a:ext>
            </a:extLst>
          </p:cNvPr>
          <p:cNvCxnSpPr/>
          <p:nvPr/>
        </p:nvCxnSpPr>
        <p:spPr>
          <a:xfrm rot="16200000">
            <a:off x="12485179" y="1507796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>
            <a:extLst>
              <a:ext uri="{FF2B5EF4-FFF2-40B4-BE49-F238E27FC236}">
                <a16:creationId xmlns:a16="http://schemas.microsoft.com/office/drawing/2014/main" id="{48CF357A-E8F7-2E4F-A060-E218E385426E}"/>
              </a:ext>
            </a:extLst>
          </p:cNvPr>
          <p:cNvCxnSpPr/>
          <p:nvPr/>
        </p:nvCxnSpPr>
        <p:spPr>
          <a:xfrm>
            <a:off x="384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>
            <a:extLst>
              <a:ext uri="{FF2B5EF4-FFF2-40B4-BE49-F238E27FC236}">
                <a16:creationId xmlns:a16="http://schemas.microsoft.com/office/drawing/2014/main" id="{89897FCD-FDC7-6840-A294-8B8F04C76E0F}"/>
              </a:ext>
            </a:extLst>
          </p:cNvPr>
          <p:cNvCxnSpPr/>
          <p:nvPr/>
        </p:nvCxnSpPr>
        <p:spPr>
          <a:xfrm>
            <a:off x="11808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93">
            <a:extLst>
              <a:ext uri="{FF2B5EF4-FFF2-40B4-BE49-F238E27FC236}">
                <a16:creationId xmlns:a16="http://schemas.microsoft.com/office/drawing/2014/main" id="{A72ADB01-15D4-2448-B474-B796A8088D45}"/>
              </a:ext>
            </a:extLst>
          </p:cNvPr>
          <p:cNvCxnSpPr/>
          <p:nvPr/>
        </p:nvCxnSpPr>
        <p:spPr>
          <a:xfrm>
            <a:off x="384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>
            <a:extLst>
              <a:ext uri="{FF2B5EF4-FFF2-40B4-BE49-F238E27FC236}">
                <a16:creationId xmlns:a16="http://schemas.microsoft.com/office/drawing/2014/main" id="{0BC85B34-1F49-4A4B-A276-DADB41EB3C71}"/>
              </a:ext>
            </a:extLst>
          </p:cNvPr>
          <p:cNvCxnSpPr/>
          <p:nvPr/>
        </p:nvCxnSpPr>
        <p:spPr>
          <a:xfrm>
            <a:off x="11808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>
            <a:extLst>
              <a:ext uri="{FF2B5EF4-FFF2-40B4-BE49-F238E27FC236}">
                <a16:creationId xmlns:a16="http://schemas.microsoft.com/office/drawing/2014/main" id="{BC95427F-F940-884B-AE15-E117F3ABFF1E}"/>
              </a:ext>
            </a:extLst>
          </p:cNvPr>
          <p:cNvCxnSpPr/>
          <p:nvPr/>
        </p:nvCxnSpPr>
        <p:spPr>
          <a:xfrm rot="16200000">
            <a:off x="-286441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>
            <a:extLst>
              <a:ext uri="{FF2B5EF4-FFF2-40B4-BE49-F238E27FC236}">
                <a16:creationId xmlns:a16="http://schemas.microsoft.com/office/drawing/2014/main" id="{C0441707-519E-074B-B2D5-DCA3AD21BEE1}"/>
              </a:ext>
            </a:extLst>
          </p:cNvPr>
          <p:cNvCxnSpPr/>
          <p:nvPr/>
        </p:nvCxnSpPr>
        <p:spPr>
          <a:xfrm rot="16200000">
            <a:off x="-286441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>
            <a:extLst>
              <a:ext uri="{FF2B5EF4-FFF2-40B4-BE49-F238E27FC236}">
                <a16:creationId xmlns:a16="http://schemas.microsoft.com/office/drawing/2014/main" id="{CA901CFD-5098-0448-99C7-A95018FF1742}"/>
              </a:ext>
            </a:extLst>
          </p:cNvPr>
          <p:cNvCxnSpPr>
            <a:cxnSpLocks/>
          </p:cNvCxnSpPr>
          <p:nvPr/>
        </p:nvCxnSpPr>
        <p:spPr>
          <a:xfrm rot="16200000">
            <a:off x="-286441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>
            <a:extLst>
              <a:ext uri="{FF2B5EF4-FFF2-40B4-BE49-F238E27FC236}">
                <a16:creationId xmlns:a16="http://schemas.microsoft.com/office/drawing/2014/main" id="{368E1148-D611-CC4D-9E8C-785DF41EB829}"/>
              </a:ext>
            </a:extLst>
          </p:cNvPr>
          <p:cNvCxnSpPr/>
          <p:nvPr/>
        </p:nvCxnSpPr>
        <p:spPr>
          <a:xfrm rot="16200000">
            <a:off x="12485179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>
            <a:extLst>
              <a:ext uri="{FF2B5EF4-FFF2-40B4-BE49-F238E27FC236}">
                <a16:creationId xmlns:a16="http://schemas.microsoft.com/office/drawing/2014/main" id="{F1B3AEA5-5D45-F749-AE25-64DCC52CCCC2}"/>
              </a:ext>
            </a:extLst>
          </p:cNvPr>
          <p:cNvCxnSpPr/>
          <p:nvPr/>
        </p:nvCxnSpPr>
        <p:spPr>
          <a:xfrm rot="16200000">
            <a:off x="12485179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>
            <a:extLst>
              <a:ext uri="{FF2B5EF4-FFF2-40B4-BE49-F238E27FC236}">
                <a16:creationId xmlns:a16="http://schemas.microsoft.com/office/drawing/2014/main" id="{A64CBBC2-E626-944E-9DE4-F2D2F1185495}"/>
              </a:ext>
            </a:extLst>
          </p:cNvPr>
          <p:cNvCxnSpPr>
            <a:cxnSpLocks/>
          </p:cNvCxnSpPr>
          <p:nvPr/>
        </p:nvCxnSpPr>
        <p:spPr>
          <a:xfrm rot="16200000">
            <a:off x="12485179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101">
            <a:extLst>
              <a:ext uri="{FF2B5EF4-FFF2-40B4-BE49-F238E27FC236}">
                <a16:creationId xmlns:a16="http://schemas.microsoft.com/office/drawing/2014/main" id="{F2DD22DE-F933-7748-A8CC-418CB07629D0}"/>
              </a:ext>
            </a:extLst>
          </p:cNvPr>
          <p:cNvCxnSpPr/>
          <p:nvPr/>
        </p:nvCxnSpPr>
        <p:spPr>
          <a:xfrm>
            <a:off x="6096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102">
            <a:extLst>
              <a:ext uri="{FF2B5EF4-FFF2-40B4-BE49-F238E27FC236}">
                <a16:creationId xmlns:a16="http://schemas.microsoft.com/office/drawing/2014/main" id="{0F81C419-9D61-304A-9F6C-D8C91263593C}"/>
              </a:ext>
            </a:extLst>
          </p:cNvPr>
          <p:cNvCxnSpPr/>
          <p:nvPr/>
        </p:nvCxnSpPr>
        <p:spPr>
          <a:xfrm>
            <a:off x="6096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>
            <a:extLst>
              <a:ext uri="{FF2B5EF4-FFF2-40B4-BE49-F238E27FC236}">
                <a16:creationId xmlns:a16="http://schemas.microsoft.com/office/drawing/2014/main" id="{4985D12F-FA06-704A-A57C-165495405938}"/>
              </a:ext>
            </a:extLst>
          </p:cNvPr>
          <p:cNvCxnSpPr/>
          <p:nvPr userDrawn="1"/>
        </p:nvCxnSpPr>
        <p:spPr>
          <a:xfrm rot="16200000">
            <a:off x="-286441" y="119664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104">
            <a:extLst>
              <a:ext uri="{FF2B5EF4-FFF2-40B4-BE49-F238E27FC236}">
                <a16:creationId xmlns:a16="http://schemas.microsoft.com/office/drawing/2014/main" id="{853F7332-ABA9-364E-96E1-2ED90DB0FB3A}"/>
              </a:ext>
            </a:extLst>
          </p:cNvPr>
          <p:cNvCxnSpPr/>
          <p:nvPr/>
        </p:nvCxnSpPr>
        <p:spPr>
          <a:xfrm rot="16200000">
            <a:off x="12485179" y="1507796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>
            <a:extLst>
              <a:ext uri="{FF2B5EF4-FFF2-40B4-BE49-F238E27FC236}">
                <a16:creationId xmlns:a16="http://schemas.microsoft.com/office/drawing/2014/main" id="{AC506991-7579-CD43-B91D-18CA309B00FE}"/>
              </a:ext>
            </a:extLst>
          </p:cNvPr>
          <p:cNvCxnSpPr>
            <a:cxnSpLocks/>
          </p:cNvCxnSpPr>
          <p:nvPr/>
        </p:nvCxnSpPr>
        <p:spPr>
          <a:xfrm rot="16200000">
            <a:off x="-286441" y="330907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>
            <a:extLst>
              <a:ext uri="{FF2B5EF4-FFF2-40B4-BE49-F238E27FC236}">
                <a16:creationId xmlns:a16="http://schemas.microsoft.com/office/drawing/2014/main" id="{126473E5-C387-0E49-8353-5199486EA4B6}"/>
              </a:ext>
            </a:extLst>
          </p:cNvPr>
          <p:cNvCxnSpPr>
            <a:cxnSpLocks/>
          </p:cNvCxnSpPr>
          <p:nvPr/>
        </p:nvCxnSpPr>
        <p:spPr>
          <a:xfrm rot="16200000">
            <a:off x="12485179" y="330907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>
            <a:extLst>
              <a:ext uri="{FF2B5EF4-FFF2-40B4-BE49-F238E27FC236}">
                <a16:creationId xmlns:a16="http://schemas.microsoft.com/office/drawing/2014/main" id="{EB62FA77-E2ED-3D4B-871B-4CBBB1E19EA9}"/>
              </a:ext>
            </a:extLst>
          </p:cNvPr>
          <p:cNvCxnSpPr/>
          <p:nvPr/>
        </p:nvCxnSpPr>
        <p:spPr>
          <a:xfrm rot="16200000">
            <a:off x="-286441" y="103295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>
            <a:extLst>
              <a:ext uri="{FF2B5EF4-FFF2-40B4-BE49-F238E27FC236}">
                <a16:creationId xmlns:a16="http://schemas.microsoft.com/office/drawing/2014/main" id="{72EF693D-81EF-9B45-9D9F-B24F5FF03A33}"/>
              </a:ext>
            </a:extLst>
          </p:cNvPr>
          <p:cNvCxnSpPr/>
          <p:nvPr/>
        </p:nvCxnSpPr>
        <p:spPr>
          <a:xfrm rot="16200000">
            <a:off x="12485179" y="103295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>
            <a:extLst>
              <a:ext uri="{FF2B5EF4-FFF2-40B4-BE49-F238E27FC236}">
                <a16:creationId xmlns:a16="http://schemas.microsoft.com/office/drawing/2014/main" id="{6A4B85B4-68BC-E648-8843-017691F21E3E}"/>
              </a:ext>
            </a:extLst>
          </p:cNvPr>
          <p:cNvCxnSpPr/>
          <p:nvPr userDrawn="1"/>
        </p:nvCxnSpPr>
        <p:spPr>
          <a:xfrm>
            <a:off x="384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>
            <a:extLst>
              <a:ext uri="{FF2B5EF4-FFF2-40B4-BE49-F238E27FC236}">
                <a16:creationId xmlns:a16="http://schemas.microsoft.com/office/drawing/2014/main" id="{11FA0CE3-AC89-214A-81A3-B75B33C8A368}"/>
              </a:ext>
            </a:extLst>
          </p:cNvPr>
          <p:cNvCxnSpPr/>
          <p:nvPr userDrawn="1"/>
        </p:nvCxnSpPr>
        <p:spPr>
          <a:xfrm>
            <a:off x="11808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>
            <a:extLst>
              <a:ext uri="{FF2B5EF4-FFF2-40B4-BE49-F238E27FC236}">
                <a16:creationId xmlns:a16="http://schemas.microsoft.com/office/drawing/2014/main" id="{701185C6-F54B-E44B-8783-D6BED525B1E0}"/>
              </a:ext>
            </a:extLst>
          </p:cNvPr>
          <p:cNvCxnSpPr/>
          <p:nvPr userDrawn="1"/>
        </p:nvCxnSpPr>
        <p:spPr>
          <a:xfrm>
            <a:off x="384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1321FAA2-8F21-5D45-9769-5293070834FF}"/>
              </a:ext>
            </a:extLst>
          </p:cNvPr>
          <p:cNvCxnSpPr/>
          <p:nvPr userDrawn="1"/>
        </p:nvCxnSpPr>
        <p:spPr>
          <a:xfrm>
            <a:off x="11808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>
            <a:extLst>
              <a:ext uri="{FF2B5EF4-FFF2-40B4-BE49-F238E27FC236}">
                <a16:creationId xmlns:a16="http://schemas.microsoft.com/office/drawing/2014/main" id="{2DD5002F-AE66-C84A-93D6-CA86C2E94E16}"/>
              </a:ext>
            </a:extLst>
          </p:cNvPr>
          <p:cNvCxnSpPr/>
          <p:nvPr userDrawn="1"/>
        </p:nvCxnSpPr>
        <p:spPr>
          <a:xfrm rot="16200000">
            <a:off x="-286441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>
            <a:extLst>
              <a:ext uri="{FF2B5EF4-FFF2-40B4-BE49-F238E27FC236}">
                <a16:creationId xmlns:a16="http://schemas.microsoft.com/office/drawing/2014/main" id="{BC35B175-79EF-9E47-923C-42D734994F26}"/>
              </a:ext>
            </a:extLst>
          </p:cNvPr>
          <p:cNvCxnSpPr/>
          <p:nvPr userDrawn="1"/>
        </p:nvCxnSpPr>
        <p:spPr>
          <a:xfrm rot="16200000">
            <a:off x="-286441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>
            <a:extLst>
              <a:ext uri="{FF2B5EF4-FFF2-40B4-BE49-F238E27FC236}">
                <a16:creationId xmlns:a16="http://schemas.microsoft.com/office/drawing/2014/main" id="{3F2AD518-6121-234C-890F-DDD0D17366C7}"/>
              </a:ext>
            </a:extLst>
          </p:cNvPr>
          <p:cNvCxnSpPr/>
          <p:nvPr userDrawn="1"/>
        </p:nvCxnSpPr>
        <p:spPr>
          <a:xfrm rot="16200000">
            <a:off x="-286441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>
            <a:extLst>
              <a:ext uri="{FF2B5EF4-FFF2-40B4-BE49-F238E27FC236}">
                <a16:creationId xmlns:a16="http://schemas.microsoft.com/office/drawing/2014/main" id="{9617ECB0-0FF3-614D-A47E-79581DCC28CA}"/>
              </a:ext>
            </a:extLst>
          </p:cNvPr>
          <p:cNvCxnSpPr/>
          <p:nvPr userDrawn="1"/>
        </p:nvCxnSpPr>
        <p:spPr>
          <a:xfrm rot="16200000">
            <a:off x="12485179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>
            <a:extLst>
              <a:ext uri="{FF2B5EF4-FFF2-40B4-BE49-F238E27FC236}">
                <a16:creationId xmlns:a16="http://schemas.microsoft.com/office/drawing/2014/main" id="{9541600B-2E00-0647-A078-E80A2BB5FF51}"/>
              </a:ext>
            </a:extLst>
          </p:cNvPr>
          <p:cNvCxnSpPr/>
          <p:nvPr userDrawn="1"/>
        </p:nvCxnSpPr>
        <p:spPr>
          <a:xfrm rot="16200000">
            <a:off x="12485179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>
            <a:extLst>
              <a:ext uri="{FF2B5EF4-FFF2-40B4-BE49-F238E27FC236}">
                <a16:creationId xmlns:a16="http://schemas.microsoft.com/office/drawing/2014/main" id="{915D047F-2C20-FC4C-9B98-1DAC0D07FE58}"/>
              </a:ext>
            </a:extLst>
          </p:cNvPr>
          <p:cNvCxnSpPr/>
          <p:nvPr userDrawn="1"/>
        </p:nvCxnSpPr>
        <p:spPr>
          <a:xfrm rot="16200000">
            <a:off x="12485179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>
            <a:extLst>
              <a:ext uri="{FF2B5EF4-FFF2-40B4-BE49-F238E27FC236}">
                <a16:creationId xmlns:a16="http://schemas.microsoft.com/office/drawing/2014/main" id="{CE32AE03-6B1D-C340-8550-01CBF155D446}"/>
              </a:ext>
            </a:extLst>
          </p:cNvPr>
          <p:cNvCxnSpPr/>
          <p:nvPr userDrawn="1"/>
        </p:nvCxnSpPr>
        <p:spPr>
          <a:xfrm>
            <a:off x="6096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>
            <a:extLst>
              <a:ext uri="{FF2B5EF4-FFF2-40B4-BE49-F238E27FC236}">
                <a16:creationId xmlns:a16="http://schemas.microsoft.com/office/drawing/2014/main" id="{F3D1D6F1-4FDB-6243-BDBE-6F3F8FCE2177}"/>
              </a:ext>
            </a:extLst>
          </p:cNvPr>
          <p:cNvCxnSpPr/>
          <p:nvPr userDrawn="1"/>
        </p:nvCxnSpPr>
        <p:spPr>
          <a:xfrm>
            <a:off x="6096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>
            <a:extLst>
              <a:ext uri="{FF2B5EF4-FFF2-40B4-BE49-F238E27FC236}">
                <a16:creationId xmlns:a16="http://schemas.microsoft.com/office/drawing/2014/main" id="{B90DC164-8891-5445-964F-21C777296D37}"/>
              </a:ext>
            </a:extLst>
          </p:cNvPr>
          <p:cNvCxnSpPr/>
          <p:nvPr userDrawn="1"/>
        </p:nvCxnSpPr>
        <p:spPr>
          <a:xfrm rot="16200000">
            <a:off x="-286441" y="119664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>
            <a:extLst>
              <a:ext uri="{FF2B5EF4-FFF2-40B4-BE49-F238E27FC236}">
                <a16:creationId xmlns:a16="http://schemas.microsoft.com/office/drawing/2014/main" id="{96BAB423-24E3-8A4F-B02A-26966A9F728B}"/>
              </a:ext>
            </a:extLst>
          </p:cNvPr>
          <p:cNvCxnSpPr/>
          <p:nvPr userDrawn="1"/>
        </p:nvCxnSpPr>
        <p:spPr>
          <a:xfrm rot="16200000">
            <a:off x="12485179" y="1507796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>
            <a:extLst>
              <a:ext uri="{FF2B5EF4-FFF2-40B4-BE49-F238E27FC236}">
                <a16:creationId xmlns:a16="http://schemas.microsoft.com/office/drawing/2014/main" id="{48CF357A-E8F7-2E4F-A060-E218E385426E}"/>
              </a:ext>
            </a:extLst>
          </p:cNvPr>
          <p:cNvCxnSpPr/>
          <p:nvPr userDrawn="1"/>
        </p:nvCxnSpPr>
        <p:spPr>
          <a:xfrm>
            <a:off x="384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>
            <a:extLst>
              <a:ext uri="{FF2B5EF4-FFF2-40B4-BE49-F238E27FC236}">
                <a16:creationId xmlns:a16="http://schemas.microsoft.com/office/drawing/2014/main" id="{89897FCD-FDC7-6840-A294-8B8F04C76E0F}"/>
              </a:ext>
            </a:extLst>
          </p:cNvPr>
          <p:cNvCxnSpPr/>
          <p:nvPr userDrawn="1"/>
        </p:nvCxnSpPr>
        <p:spPr>
          <a:xfrm>
            <a:off x="11808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>
            <a:extLst>
              <a:ext uri="{FF2B5EF4-FFF2-40B4-BE49-F238E27FC236}">
                <a16:creationId xmlns:a16="http://schemas.microsoft.com/office/drawing/2014/main" id="{A72ADB01-15D4-2448-B474-B796A8088D45}"/>
              </a:ext>
            </a:extLst>
          </p:cNvPr>
          <p:cNvCxnSpPr/>
          <p:nvPr userDrawn="1"/>
        </p:nvCxnSpPr>
        <p:spPr>
          <a:xfrm>
            <a:off x="384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>
            <a:extLst>
              <a:ext uri="{FF2B5EF4-FFF2-40B4-BE49-F238E27FC236}">
                <a16:creationId xmlns:a16="http://schemas.microsoft.com/office/drawing/2014/main" id="{0BC85B34-1F49-4A4B-A276-DADB41EB3C71}"/>
              </a:ext>
            </a:extLst>
          </p:cNvPr>
          <p:cNvCxnSpPr/>
          <p:nvPr userDrawn="1"/>
        </p:nvCxnSpPr>
        <p:spPr>
          <a:xfrm>
            <a:off x="11808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>
            <a:extLst>
              <a:ext uri="{FF2B5EF4-FFF2-40B4-BE49-F238E27FC236}">
                <a16:creationId xmlns:a16="http://schemas.microsoft.com/office/drawing/2014/main" id="{BC95427F-F940-884B-AE15-E117F3ABFF1E}"/>
              </a:ext>
            </a:extLst>
          </p:cNvPr>
          <p:cNvCxnSpPr/>
          <p:nvPr userDrawn="1"/>
        </p:nvCxnSpPr>
        <p:spPr>
          <a:xfrm rot="16200000">
            <a:off x="-286441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>
            <a:extLst>
              <a:ext uri="{FF2B5EF4-FFF2-40B4-BE49-F238E27FC236}">
                <a16:creationId xmlns:a16="http://schemas.microsoft.com/office/drawing/2014/main" id="{C0441707-519E-074B-B2D5-DCA3AD21BEE1}"/>
              </a:ext>
            </a:extLst>
          </p:cNvPr>
          <p:cNvCxnSpPr/>
          <p:nvPr userDrawn="1"/>
        </p:nvCxnSpPr>
        <p:spPr>
          <a:xfrm rot="16200000">
            <a:off x="-286441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>
            <a:extLst>
              <a:ext uri="{FF2B5EF4-FFF2-40B4-BE49-F238E27FC236}">
                <a16:creationId xmlns:a16="http://schemas.microsoft.com/office/drawing/2014/main" id="{CA901CFD-5098-0448-99C7-A95018FF174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286441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368E1148-D611-CC4D-9E8C-785DF41EB829}"/>
              </a:ext>
            </a:extLst>
          </p:cNvPr>
          <p:cNvCxnSpPr/>
          <p:nvPr userDrawn="1"/>
        </p:nvCxnSpPr>
        <p:spPr>
          <a:xfrm rot="16200000">
            <a:off x="12485179" y="265312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>
            <a:extLst>
              <a:ext uri="{FF2B5EF4-FFF2-40B4-BE49-F238E27FC236}">
                <a16:creationId xmlns:a16="http://schemas.microsoft.com/office/drawing/2014/main" id="{F1B3AEA5-5D45-F749-AE25-64DCC52CCCC2}"/>
              </a:ext>
            </a:extLst>
          </p:cNvPr>
          <p:cNvCxnSpPr/>
          <p:nvPr userDrawn="1"/>
        </p:nvCxnSpPr>
        <p:spPr>
          <a:xfrm rot="16200000">
            <a:off x="12485179" y="620908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>
            <a:extLst>
              <a:ext uri="{FF2B5EF4-FFF2-40B4-BE49-F238E27FC236}">
                <a16:creationId xmlns:a16="http://schemas.microsoft.com/office/drawing/2014/main" id="{A64CBBC2-E626-944E-9DE4-F2D2F118549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2485179" y="594672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>
            <a:extLst>
              <a:ext uri="{FF2B5EF4-FFF2-40B4-BE49-F238E27FC236}">
                <a16:creationId xmlns:a16="http://schemas.microsoft.com/office/drawing/2014/main" id="{F2DD22DE-F933-7748-A8CC-418CB07629D0}"/>
              </a:ext>
            </a:extLst>
          </p:cNvPr>
          <p:cNvCxnSpPr/>
          <p:nvPr userDrawn="1"/>
        </p:nvCxnSpPr>
        <p:spPr>
          <a:xfrm>
            <a:off x="6096000" y="-41972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>
            <a:extLst>
              <a:ext uri="{FF2B5EF4-FFF2-40B4-BE49-F238E27FC236}">
                <a16:creationId xmlns:a16="http://schemas.microsoft.com/office/drawing/2014/main" id="{0F81C419-9D61-304A-9F6C-D8C91263593C}"/>
              </a:ext>
            </a:extLst>
          </p:cNvPr>
          <p:cNvCxnSpPr/>
          <p:nvPr userDrawn="1"/>
        </p:nvCxnSpPr>
        <p:spPr>
          <a:xfrm>
            <a:off x="6096000" y="701539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66">
            <a:extLst>
              <a:ext uri="{FF2B5EF4-FFF2-40B4-BE49-F238E27FC236}">
                <a16:creationId xmlns:a16="http://schemas.microsoft.com/office/drawing/2014/main" id="{853F7332-ABA9-364E-96E1-2ED90DB0FB3A}"/>
              </a:ext>
            </a:extLst>
          </p:cNvPr>
          <p:cNvCxnSpPr/>
          <p:nvPr userDrawn="1"/>
        </p:nvCxnSpPr>
        <p:spPr>
          <a:xfrm rot="16200000">
            <a:off x="12485179" y="1196645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>
            <a:extLst>
              <a:ext uri="{FF2B5EF4-FFF2-40B4-BE49-F238E27FC236}">
                <a16:creationId xmlns:a16="http://schemas.microsoft.com/office/drawing/2014/main" id="{AC506991-7579-CD43-B91D-18CA309B00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286441" y="330907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>
            <a:extLst>
              <a:ext uri="{FF2B5EF4-FFF2-40B4-BE49-F238E27FC236}">
                <a16:creationId xmlns:a16="http://schemas.microsoft.com/office/drawing/2014/main" id="{126473E5-C387-0E49-8353-5199486EA4B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2485179" y="3309079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>
            <a:extLst>
              <a:ext uri="{FF2B5EF4-FFF2-40B4-BE49-F238E27FC236}">
                <a16:creationId xmlns:a16="http://schemas.microsoft.com/office/drawing/2014/main" id="{EB62FA77-E2ED-3D4B-871B-4CBBB1E19EA9}"/>
              </a:ext>
            </a:extLst>
          </p:cNvPr>
          <p:cNvCxnSpPr/>
          <p:nvPr userDrawn="1"/>
        </p:nvCxnSpPr>
        <p:spPr>
          <a:xfrm rot="16200000">
            <a:off x="-286441" y="103295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>
            <a:extLst>
              <a:ext uri="{FF2B5EF4-FFF2-40B4-BE49-F238E27FC236}">
                <a16:creationId xmlns:a16="http://schemas.microsoft.com/office/drawing/2014/main" id="{72EF693D-81EF-9B45-9D9F-B24F5FF03A33}"/>
              </a:ext>
            </a:extLst>
          </p:cNvPr>
          <p:cNvCxnSpPr/>
          <p:nvPr userDrawn="1"/>
        </p:nvCxnSpPr>
        <p:spPr>
          <a:xfrm rot="16200000">
            <a:off x="12485179" y="1032957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Bild 8">
            <a:extLst>
              <a:ext uri="{FF2B5EF4-FFF2-40B4-BE49-F238E27FC236}">
                <a16:creationId xmlns:a16="http://schemas.microsoft.com/office/drawing/2014/main" id="{A688C07C-8ABD-9149-A366-F822205D25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21" t="44158" r="12821" b="36702"/>
          <a:stretch/>
        </p:blipFill>
        <p:spPr>
          <a:xfrm>
            <a:off x="9684719" y="6464942"/>
            <a:ext cx="2132295" cy="190689"/>
          </a:xfrm>
          <a:prstGeom prst="rect">
            <a:avLst/>
          </a:prstGeom>
        </p:spPr>
      </p:pic>
      <p:cxnSp>
        <p:nvCxnSpPr>
          <p:cNvPr id="114" name="Gerade Verbindung 113">
            <a:extLst>
              <a:ext uri="{FF2B5EF4-FFF2-40B4-BE49-F238E27FC236}">
                <a16:creationId xmlns:a16="http://schemas.microsoft.com/office/drawing/2014/main" id="{4985D12F-FA06-704A-A57C-165495405938}"/>
              </a:ext>
            </a:extLst>
          </p:cNvPr>
          <p:cNvCxnSpPr/>
          <p:nvPr userDrawn="1"/>
        </p:nvCxnSpPr>
        <p:spPr>
          <a:xfrm rot="16200000">
            <a:off x="-286441" y="1507796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>
            <a:extLst>
              <a:ext uri="{FF2B5EF4-FFF2-40B4-BE49-F238E27FC236}">
                <a16:creationId xmlns:a16="http://schemas.microsoft.com/office/drawing/2014/main" id="{96BAB423-24E3-8A4F-B02A-26966A9F728B}"/>
              </a:ext>
            </a:extLst>
          </p:cNvPr>
          <p:cNvCxnSpPr/>
          <p:nvPr userDrawn="1"/>
        </p:nvCxnSpPr>
        <p:spPr>
          <a:xfrm rot="16200000">
            <a:off x="12485179" y="1579763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>
            <a:extLst>
              <a:ext uri="{FF2B5EF4-FFF2-40B4-BE49-F238E27FC236}">
                <a16:creationId xmlns:a16="http://schemas.microsoft.com/office/drawing/2014/main" id="{853F7332-ABA9-364E-96E1-2ED90DB0FB3A}"/>
              </a:ext>
            </a:extLst>
          </p:cNvPr>
          <p:cNvCxnSpPr/>
          <p:nvPr userDrawn="1"/>
        </p:nvCxnSpPr>
        <p:spPr>
          <a:xfrm rot="16200000">
            <a:off x="12485179" y="1579763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116">
            <a:extLst>
              <a:ext uri="{FF2B5EF4-FFF2-40B4-BE49-F238E27FC236}">
                <a16:creationId xmlns:a16="http://schemas.microsoft.com/office/drawing/2014/main" id="{96BAB423-24E3-8A4F-B02A-26966A9F728B}"/>
              </a:ext>
            </a:extLst>
          </p:cNvPr>
          <p:cNvCxnSpPr/>
          <p:nvPr userDrawn="1"/>
        </p:nvCxnSpPr>
        <p:spPr>
          <a:xfrm rot="16200000">
            <a:off x="12485179" y="1579763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Datumsplatzhalter 3"/>
          <p:cNvSpPr txBox="1">
            <a:spLocks/>
          </p:cNvSpPr>
          <p:nvPr userDrawn="1"/>
        </p:nvSpPr>
        <p:spPr>
          <a:xfrm>
            <a:off x="382179" y="6507725"/>
            <a:ext cx="117981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60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DD.MM.YYYY, FRA CO/S</a:t>
            </a:r>
          </a:p>
        </p:txBody>
      </p:sp>
      <p:sp>
        <p:nvSpPr>
          <p:cNvPr id="113" name="Fußzeilenplatzhalter 4"/>
          <p:cNvSpPr txBox="1">
            <a:spLocks/>
          </p:cNvSpPr>
          <p:nvPr userDrawn="1"/>
        </p:nvSpPr>
        <p:spPr>
          <a:xfrm>
            <a:off x="382179" y="6381627"/>
            <a:ext cx="958596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600" b="1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Title of presentation</a:t>
            </a:r>
          </a:p>
        </p:txBody>
      </p:sp>
      <p:cxnSp>
        <p:nvCxnSpPr>
          <p:cNvPr id="124" name="Gerade Verbindung 123">
            <a:extLst>
              <a:ext uri="{FF2B5EF4-FFF2-40B4-BE49-F238E27FC236}">
                <a16:creationId xmlns:a16="http://schemas.microsoft.com/office/drawing/2014/main" id="{4985D12F-FA06-704A-A57C-165495405938}"/>
              </a:ext>
            </a:extLst>
          </p:cNvPr>
          <p:cNvCxnSpPr/>
          <p:nvPr userDrawn="1"/>
        </p:nvCxnSpPr>
        <p:spPr>
          <a:xfrm rot="16200000">
            <a:off x="-286441" y="1579763"/>
            <a:ext cx="0" cy="239843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>
              <a:defRPr lang="en-US" sz="800" smtClean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Rechteck 3"/>
          <p:cNvSpPr/>
          <p:nvPr userDrawn="1"/>
        </p:nvSpPr>
        <p:spPr>
          <a:xfrm>
            <a:off x="9134764" y="6253018"/>
            <a:ext cx="2770909" cy="49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  <p:sp>
        <p:nvSpPr>
          <p:cNvPr id="111" name="Rechteck 110"/>
          <p:cNvSpPr/>
          <p:nvPr userDrawn="1"/>
        </p:nvSpPr>
        <p:spPr>
          <a:xfrm>
            <a:off x="286327" y="6289964"/>
            <a:ext cx="1505528" cy="329029"/>
          </a:xfrm>
          <a:prstGeom prst="rect">
            <a:avLst/>
          </a:prstGeom>
          <a:solidFill>
            <a:schemeClr val="bg1"/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90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2667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90000"/>
        </a:lnSpc>
        <a:spcBef>
          <a:spcPts val="0"/>
        </a:spcBef>
        <a:spcAft>
          <a:spcPts val="267"/>
        </a:spcAft>
        <a:buSzPct val="90000"/>
        <a:buFont typeface="Wingdings" panose="05000000000000000000" pitchFamily="2" charset="2"/>
        <a:buNone/>
        <a:defRPr lang="en-US" sz="16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241294" indent="-241294" algn="l" defTabSz="1219170" rtl="0" eaLnBrk="1" latinLnBrk="0" hangingPunct="1">
        <a:lnSpc>
          <a:spcPct val="90000"/>
        </a:lnSpc>
        <a:spcBef>
          <a:spcPts val="0"/>
        </a:spcBef>
        <a:spcAft>
          <a:spcPts val="267"/>
        </a:spcAft>
        <a:buSzPct val="90000"/>
        <a:buFont typeface="Wingdings" panose="05000000000000000000" pitchFamily="2" charset="2"/>
        <a:buChar char="§"/>
        <a:defRPr lang="en-US" sz="1600" kern="1200" baseline="0" noProof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476239" indent="-234945" algn="l" defTabSz="1219170" rtl="0" eaLnBrk="1" latinLnBrk="0" hangingPunct="1">
        <a:lnSpc>
          <a:spcPct val="90000"/>
        </a:lnSpc>
        <a:spcBef>
          <a:spcPts val="0"/>
        </a:spcBef>
        <a:spcAft>
          <a:spcPts val="267"/>
        </a:spcAft>
        <a:buSzPct val="90000"/>
        <a:buFont typeface="Lufthansa Office Text" panose="020B0404040000000004" pitchFamily="34" charset="0"/>
        <a:buChar char="–"/>
        <a:defRPr lang="en-US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717533" indent="-241294" algn="l" defTabSz="1219170" rtl="0" eaLnBrk="1" latinLnBrk="0" hangingPunct="1">
        <a:spcBef>
          <a:spcPts val="800"/>
        </a:spcBef>
        <a:buSzPct val="90000"/>
        <a:buFont typeface="Lufthansa Office Text" panose="020B0404040000000004" pitchFamily="34" charset="0"/>
        <a:buChar char="–"/>
        <a:defRPr lang="en-US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958827" indent="-241294" algn="l" defTabSz="1219170" rtl="0" eaLnBrk="1" latinLnBrk="0" hangingPunct="1">
        <a:spcBef>
          <a:spcPts val="800"/>
        </a:spcBef>
        <a:buSzPct val="90000"/>
        <a:buFont typeface="Lufthansa Office Text" panose="020B0404040000000004" pitchFamily="34" charset="0"/>
        <a:buChar char="–"/>
        <a:defRPr lang="en-US" sz="1400" kern="1200" baseline="0" noProof="0" dirty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orient="horz" pos="2869">
          <p15:clr>
            <a:srgbClr val="F26B43"/>
          </p15:clr>
        </p15:guide>
        <p15:guide id="4" orient="horz" pos="2965">
          <p15:clr>
            <a:srgbClr val="F26B43"/>
          </p15:clr>
        </p15:guide>
        <p15:guide id="5" orient="horz" pos="715">
          <p15:clr>
            <a:srgbClr val="F26B43"/>
          </p15:clr>
        </p15:guide>
        <p15:guide id="6" orient="horz" pos="544">
          <p15:clr>
            <a:srgbClr val="F26B43"/>
          </p15:clr>
        </p15:guide>
        <p15:guide id="7" orient="horz" pos="181">
          <p15:clr>
            <a:srgbClr val="F26B43"/>
          </p15:clr>
        </p15:guide>
        <p15:guide id="8" pos="5579">
          <p15:clr>
            <a:srgbClr val="F26B43"/>
          </p15:clr>
        </p15:guide>
        <p15:guide id="9" pos="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3_EA577D1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sv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Investorenbroschüre für </a:t>
            </a:r>
            <a:br>
              <a:rPr lang="de-DE" dirty="0"/>
            </a:br>
            <a:r>
              <a:rPr lang="de-DE" dirty="0"/>
              <a:t>Herrn </a:t>
            </a:r>
            <a:r>
              <a:rPr lang="de-DE" dirty="0" err="1"/>
              <a:t>xx.xx.xx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464" y="5139272"/>
            <a:ext cx="5525768" cy="885371"/>
          </a:xfrm>
        </p:spPr>
        <p:txBody>
          <a:bodyPr/>
          <a:lstStyle/>
          <a:p>
            <a:r>
              <a:rPr lang="en-US" sz="2400" dirty="0"/>
              <a:t>Minh Parrandier</a:t>
            </a:r>
          </a:p>
          <a:p>
            <a:r>
              <a:rPr lang="en-US" sz="2400" dirty="0"/>
              <a:t>xx.xx.2024</a:t>
            </a:r>
          </a:p>
        </p:txBody>
      </p:sp>
    </p:spTree>
    <p:extLst>
      <p:ext uri="{BB962C8B-B14F-4D97-AF65-F5344CB8AC3E}">
        <p14:creationId xmlns:p14="http://schemas.microsoft.com/office/powerpoint/2010/main" val="229209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AF79321-D4B2-7760-3A6A-69F8BDFF4097}"/>
              </a:ext>
            </a:extLst>
          </p:cNvPr>
          <p:cNvSpPr txBox="1"/>
          <p:nvPr/>
        </p:nvSpPr>
        <p:spPr>
          <a:xfrm>
            <a:off x="450740" y="1264257"/>
            <a:ext cx="11357259" cy="53989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36000" tIns="36000" rIns="36000" bIns="36000" rtlCol="0">
            <a:noAutofit/>
          </a:bodyPr>
          <a:lstStyle/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Sehr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geehrter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xxx,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liebe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Geschäftspartner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*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Innen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,</a:t>
            </a:r>
            <a:endParaRPr lang="en-US" sz="1600" dirty="0"/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endParaRPr lang="en-US" sz="1600" b="0" i="0" u="none" strike="noStrike" cap="none" dirty="0">
              <a:solidFill>
                <a:srgbClr val="333333"/>
              </a:solidFill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Gerne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möchten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wir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sowie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unsere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bisher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realisierten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Objekte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vorstellen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. Unser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aktuelles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Portfoliovolumen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beträgt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ca xx Mio. EUR. </a:t>
            </a:r>
          </a:p>
          <a:p>
            <a:pPr lvl="0">
              <a:lnSpc>
                <a:spcPct val="144000"/>
              </a:lnSpc>
              <a:buClr>
                <a:srgbClr val="000000"/>
              </a:buClr>
              <a:buSzPts val="1200"/>
            </a:pP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Aufbauend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auf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unserer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umfangreichen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Immobilien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- und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Bauherrenerfahrung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sowie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dem Wissen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aus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einer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Ausbildung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zum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staatlich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geprüften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Immobilieninvestor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beab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sichtigen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wir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, 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in den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nächsten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5 Jahren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ein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Immobilienportfolio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im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Wert von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weiteren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xx Mio. Euro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zu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realisieren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. </a:t>
            </a:r>
          </a:p>
          <a:p>
            <a:pPr lvl="0">
              <a:lnSpc>
                <a:spcPct val="144000"/>
              </a:lnSpc>
              <a:buClr>
                <a:srgbClr val="000000"/>
              </a:buClr>
              <a:buSzPts val="1200"/>
            </a:pPr>
            <a:endParaRPr lang="en-US" sz="1600" b="0" i="0" u="none" strike="noStrike" cap="none" dirty="0">
              <a:solidFill>
                <a:srgbClr val="333333"/>
              </a:solidFill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Um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unsere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Ziele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langfristig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verwirklichen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zu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können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,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suche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wir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nach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weiteren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kompetenten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Partnern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, die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gemeinsam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mit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wachsen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und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umsatzträchtig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zusammenarbeiten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wollen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.</a:t>
            </a:r>
            <a:endParaRPr lang="en-US" sz="1600" dirty="0"/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endParaRPr lang="en-US" sz="1600" b="0" i="0" u="none" strike="noStrike" cap="none" dirty="0">
              <a:solidFill>
                <a:srgbClr val="333333"/>
              </a:solidFill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Im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Folgenden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haben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wir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Ihnen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einige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Informationen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zusammengestellt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, um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und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unsere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Hintergründe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besser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kennenzulernen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.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Wir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wünschen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Ihnen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eine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interessante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Lektüre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und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freuen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auf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unser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persönliches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Kennenlernen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sowie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einen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interessanten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Austausch</a:t>
            </a:r>
            <a:r>
              <a:rPr lang="en-US" sz="1600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.</a:t>
            </a:r>
            <a:endParaRPr lang="en-US" sz="1600" dirty="0"/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endParaRPr lang="en-US" sz="1600" b="0" i="0" u="none" strike="noStrike" cap="none" dirty="0">
              <a:solidFill>
                <a:srgbClr val="333333"/>
              </a:solidFill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Herzliche</a:t>
            </a:r>
            <a:r>
              <a:rPr lang="en-US" sz="1600" b="0" i="0" u="none" strike="noStrike" cap="none" dirty="0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 </a:t>
            </a:r>
            <a:r>
              <a:rPr lang="en-US" sz="1600" b="0" i="0" u="none" strike="noStrike" cap="none" dirty="0" err="1">
                <a:solidFill>
                  <a:srgbClr val="333333"/>
                </a:solidFill>
                <a:ea typeface="Arial Narrow"/>
                <a:cs typeface="Arial Narrow"/>
                <a:sym typeface="Arial Narrow"/>
              </a:rPr>
              <a:t>Grüße</a:t>
            </a:r>
            <a:endParaRPr lang="en-US" sz="1600" b="0" i="0" u="none" strike="noStrike" cap="none" dirty="0">
              <a:solidFill>
                <a:srgbClr val="333333"/>
              </a:solidFill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dirty="0">
                <a:solidFill>
                  <a:srgbClr val="333333"/>
                </a:solidFill>
                <a:cs typeface="Arial Narrow"/>
                <a:sym typeface="Arial Narrow"/>
              </a:rPr>
              <a:t>xxx</a:t>
            </a:r>
            <a:endParaRPr lang="de-DE" sz="1600" dirty="0" err="1"/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CCF063BA-C9E6-9508-DC1D-96770EBC7754}"/>
              </a:ext>
            </a:extLst>
          </p:cNvPr>
          <p:cNvSpPr txBox="1">
            <a:spLocks/>
          </p:cNvSpPr>
          <p:nvPr/>
        </p:nvSpPr>
        <p:spPr>
          <a:xfrm>
            <a:off x="384000" y="385233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3733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Guten</a:t>
            </a:r>
            <a:r>
              <a:rPr lang="en-US" b="1" dirty="0">
                <a:solidFill>
                  <a:schemeClr val="bg1"/>
                </a:solidFill>
              </a:rPr>
              <a:t> Tag!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7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4"/>
          <p:cNvSpPr txBox="1">
            <a:spLocks/>
          </p:cNvSpPr>
          <p:nvPr/>
        </p:nvSpPr>
        <p:spPr>
          <a:xfrm>
            <a:off x="384000" y="385233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3733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Investorenvorstellung</a:t>
            </a:r>
            <a:r>
              <a:rPr lang="en-US" b="1" dirty="0">
                <a:solidFill>
                  <a:schemeClr val="bg1"/>
                </a:solidFill>
              </a:rPr>
              <a:t>: Top-Manager </a:t>
            </a:r>
            <a:r>
              <a:rPr lang="en-US" b="1" dirty="0" err="1">
                <a:solidFill>
                  <a:schemeClr val="bg1"/>
                </a:solidFill>
              </a:rPr>
              <a:t>im</a:t>
            </a:r>
            <a:r>
              <a:rPr lang="en-US" b="1" dirty="0">
                <a:solidFill>
                  <a:schemeClr val="bg1"/>
                </a:solidFill>
              </a:rPr>
              <a:t> Dax </a:t>
            </a:r>
            <a:r>
              <a:rPr lang="en-US" b="1" dirty="0" err="1">
                <a:solidFill>
                  <a:schemeClr val="bg1"/>
                </a:solidFill>
              </a:rPr>
              <a:t>Konzern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/>
          <a:srcRect t="1800"/>
          <a:stretch/>
        </p:blipFill>
        <p:spPr>
          <a:xfrm>
            <a:off x="395309" y="1334546"/>
            <a:ext cx="2743165" cy="279555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A9BBBBC-E66E-5048-A2E4-CFFF67D2DC6A}"/>
              </a:ext>
            </a:extLst>
          </p:cNvPr>
          <p:cNvSpPr txBox="1"/>
          <p:nvPr/>
        </p:nvSpPr>
        <p:spPr>
          <a:xfrm>
            <a:off x="301138" y="4311770"/>
            <a:ext cx="293150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tx2"/>
                </a:solidFill>
                <a:latin typeface="+mj-lt"/>
                <a:cs typeface="Calibri"/>
              </a:rPr>
              <a:t>Minh Parrandier</a:t>
            </a:r>
          </a:p>
          <a:p>
            <a:r>
              <a:rPr lang="de-DE" sz="1400" dirty="0">
                <a:solidFill>
                  <a:schemeClr val="tx2"/>
                </a:solidFill>
                <a:cs typeface="Calibri"/>
              </a:rPr>
              <a:t>Master </a:t>
            </a:r>
            <a:r>
              <a:rPr lang="de-DE" sz="1400" dirty="0" err="1">
                <a:solidFill>
                  <a:schemeClr val="tx2"/>
                </a:solidFill>
                <a:cs typeface="Calibri"/>
              </a:rPr>
              <a:t>of</a:t>
            </a:r>
            <a:r>
              <a:rPr lang="de-DE" sz="1400" dirty="0">
                <a:solidFill>
                  <a:schemeClr val="tx2"/>
                </a:solidFill>
                <a:cs typeface="Calibri"/>
              </a:rPr>
              <a:t> Science in </a:t>
            </a:r>
            <a:r>
              <a:rPr lang="de-DE" sz="1400" dirty="0" err="1">
                <a:solidFill>
                  <a:schemeClr val="tx2"/>
                </a:solidFill>
                <a:cs typeface="Calibri"/>
              </a:rPr>
              <a:t>Finance</a:t>
            </a:r>
            <a:endParaRPr lang="de-DE" sz="1400" dirty="0">
              <a:solidFill>
                <a:schemeClr val="tx2"/>
              </a:solidFill>
              <a:cs typeface="Calibri"/>
            </a:endParaRPr>
          </a:p>
          <a:p>
            <a:endParaRPr lang="de-DE" sz="1400" dirty="0">
              <a:solidFill>
                <a:schemeClr val="tx2"/>
              </a:solidFill>
              <a:cs typeface="Calibri"/>
            </a:endParaRPr>
          </a:p>
          <a:p>
            <a:r>
              <a:rPr lang="de-DE" sz="1400" dirty="0">
                <a:solidFill>
                  <a:schemeClr val="tx2"/>
                </a:solidFill>
                <a:cs typeface="Calibri"/>
              </a:rPr>
              <a:t>Financial Mentor &amp; Investor</a:t>
            </a:r>
          </a:p>
          <a:p>
            <a:endParaRPr lang="de-DE" sz="1400" dirty="0">
              <a:solidFill>
                <a:schemeClr val="tx2"/>
              </a:solidFill>
              <a:cs typeface="Calibri"/>
            </a:endParaRPr>
          </a:p>
          <a:p>
            <a:r>
              <a:rPr lang="de-DE" sz="1400" dirty="0">
                <a:solidFill>
                  <a:schemeClr val="tx2"/>
                </a:solidFill>
                <a:cs typeface="Calibri"/>
              </a:rPr>
              <a:t>Senior </a:t>
            </a:r>
            <a:r>
              <a:rPr lang="de-DE" sz="1400" dirty="0" err="1">
                <a:solidFill>
                  <a:schemeClr val="tx2"/>
                </a:solidFill>
                <a:cs typeface="Calibri"/>
              </a:rPr>
              <a:t>Director</a:t>
            </a:r>
            <a:r>
              <a:rPr lang="de-DE" sz="1400" dirty="0">
                <a:solidFill>
                  <a:schemeClr val="tx2"/>
                </a:solidFill>
                <a:cs typeface="Calibri"/>
              </a:rPr>
              <a:t> Strategic Projects</a:t>
            </a:r>
          </a:p>
          <a:p>
            <a:r>
              <a:rPr lang="de-DE" sz="1400" dirty="0">
                <a:solidFill>
                  <a:schemeClr val="tx2"/>
                </a:solidFill>
                <a:cs typeface="Calibri"/>
              </a:rPr>
              <a:t>Deutsche Lufthansa AG</a:t>
            </a:r>
          </a:p>
          <a:p>
            <a:endParaRPr lang="de-DE" sz="1400" dirty="0">
              <a:solidFill>
                <a:schemeClr val="tx2"/>
              </a:solidFill>
              <a:cs typeface="Calibri"/>
            </a:endParaRPr>
          </a:p>
          <a:p>
            <a:r>
              <a:rPr lang="en-US" sz="1400" dirty="0" err="1">
                <a:solidFill>
                  <a:schemeClr val="tx2"/>
                </a:solidFill>
              </a:rPr>
              <a:t>Immobilien-Investoren-Ausbildung</a:t>
            </a:r>
            <a:br>
              <a:rPr lang="en-US" sz="1400" dirty="0">
                <a:solidFill>
                  <a:schemeClr val="tx2"/>
                </a:solidFill>
              </a:rPr>
            </a:br>
            <a:endParaRPr lang="en-US" sz="1400" dirty="0">
              <a:solidFill>
                <a:schemeClr val="tx2"/>
              </a:solidFill>
            </a:endParaRPr>
          </a:p>
          <a:p>
            <a:r>
              <a:rPr lang="de-DE" sz="1200" dirty="0">
                <a:solidFill>
                  <a:srgbClr val="65747E"/>
                </a:solidFill>
                <a:latin typeface="+mj-lt"/>
                <a:cs typeface="Calibri"/>
              </a:rPr>
              <a:t> </a:t>
            </a:r>
          </a:p>
          <a:p>
            <a:endParaRPr lang="de-DE" sz="1200" dirty="0">
              <a:latin typeface="+mj-lt"/>
            </a:endParaRPr>
          </a:p>
          <a:p>
            <a:endParaRPr lang="de-DE" sz="1200" dirty="0">
              <a:latin typeface="+mj-lt"/>
            </a:endParaRPr>
          </a:p>
          <a:p>
            <a:endParaRPr lang="de-DE" sz="1200" dirty="0">
              <a:latin typeface="+mj-lt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95E1EF8-A9D7-0023-0C50-99217EBD6635}"/>
              </a:ext>
            </a:extLst>
          </p:cNvPr>
          <p:cNvSpPr/>
          <p:nvPr/>
        </p:nvSpPr>
        <p:spPr>
          <a:xfrm>
            <a:off x="3652027" y="2036737"/>
            <a:ext cx="8144664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Jahrelange Erfahrung in der Projektsteuerung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Hohe </a:t>
            </a:r>
            <a:r>
              <a:rPr lang="de-DE" sz="1600" b="1" dirty="0" err="1"/>
              <a:t>Managementskills</a:t>
            </a:r>
            <a:r>
              <a:rPr lang="de-DE" sz="1600" b="1" dirty="0"/>
              <a:t> </a:t>
            </a:r>
            <a:r>
              <a:rPr lang="de-DE" sz="1600" dirty="0"/>
              <a:t>und</a:t>
            </a:r>
            <a:r>
              <a:rPr lang="de-DE" sz="1600" b="1" dirty="0"/>
              <a:t> Umsetzungskompetenz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Risikomanagement durch jahrelange Projektsteuerung und Beteiligungsverwaltung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Erfahrung im Neubau + Bestand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67A7BEE-9093-D789-0439-53232A0F5AC2}"/>
              </a:ext>
            </a:extLst>
          </p:cNvPr>
          <p:cNvSpPr txBox="1"/>
          <p:nvPr/>
        </p:nvSpPr>
        <p:spPr>
          <a:xfrm>
            <a:off x="3599287" y="1334546"/>
            <a:ext cx="5993411" cy="52052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2000" b="1" dirty="0" err="1">
                <a:solidFill>
                  <a:schemeClr val="tx2"/>
                </a:solidFill>
              </a:rPr>
              <a:t>Kernkompetenzen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6" name="Gerader Verbinder 10">
            <a:extLst>
              <a:ext uri="{FF2B5EF4-FFF2-40B4-BE49-F238E27FC236}">
                <a16:creationId xmlns:a16="http://schemas.microsoft.com/office/drawing/2014/main" id="{779EDE89-558B-0407-25D8-27A29074960B}"/>
              </a:ext>
            </a:extLst>
          </p:cNvPr>
          <p:cNvCxnSpPr>
            <a:cxnSpLocks/>
          </p:cNvCxnSpPr>
          <p:nvPr/>
        </p:nvCxnSpPr>
        <p:spPr>
          <a:xfrm>
            <a:off x="3599287" y="1855071"/>
            <a:ext cx="377655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60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60" y="3879238"/>
            <a:ext cx="4790039" cy="2369880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 lIns="108000" tIns="108000"/>
          <a:lstStyle/>
          <a:p>
            <a:r>
              <a:rPr lang="de-DE" b="1" dirty="0">
                <a:solidFill>
                  <a:schemeClr val="bg1"/>
                </a:solidFill>
              </a:rPr>
              <a:t>Die langfristigen Ziele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</p:spPr>
        <p:txBody>
          <a:bodyPr/>
          <a:lstStyle/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19" name="Gerader Verbinder 18"/>
          <p:cNvCxnSpPr/>
          <p:nvPr/>
        </p:nvCxnSpPr>
        <p:spPr>
          <a:xfrm>
            <a:off x="415796" y="2005102"/>
            <a:ext cx="494720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415796" y="1538114"/>
            <a:ext cx="4202546" cy="52052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2000" b="1" dirty="0" err="1">
                <a:solidFill>
                  <a:schemeClr val="tx2"/>
                </a:solidFill>
              </a:rPr>
              <a:t>Ziele</a:t>
            </a:r>
            <a:r>
              <a:rPr lang="en-US" sz="2000" b="1" dirty="0">
                <a:solidFill>
                  <a:schemeClr val="tx2"/>
                </a:solidFill>
              </a:rPr>
              <a:t> 2030 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15796" y="2154766"/>
            <a:ext cx="49472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b="1" dirty="0"/>
              <a:t>Langfristiger Vermögensaufbau </a:t>
            </a:r>
            <a:r>
              <a:rPr lang="de-DE" sz="1600" dirty="0"/>
              <a:t>und</a:t>
            </a:r>
            <a:r>
              <a:rPr lang="de-DE" sz="1600" b="1" dirty="0"/>
              <a:t> sichere Altersvorsorge: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Aufbau und Erwerb von 5 – 10 Wohnungseinheiten im Bestand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ca. 300 qm Mietfläche (ETW + MFH)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Mietobjekte </a:t>
            </a:r>
            <a:r>
              <a:rPr lang="de-DE" sz="1600" dirty="0"/>
              <a:t>mit </a:t>
            </a:r>
            <a:r>
              <a:rPr lang="de-DE" sz="1600" b="1" dirty="0"/>
              <a:t>Rendite &gt;</a:t>
            </a:r>
            <a:r>
              <a:rPr lang="de-DE" sz="1600" dirty="0"/>
              <a:t> </a:t>
            </a:r>
            <a:r>
              <a:rPr lang="de-DE" sz="1600" b="1" dirty="0"/>
              <a:t>mind. 6% pro Objekt bei Ankauf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Fokus auf Objekte mit Entwicklungspotentialen. Mietanpassungen für Rendite &gt; 8% pro Objekt als Ziel</a:t>
            </a:r>
          </a:p>
        </p:txBody>
      </p:sp>
      <p:cxnSp>
        <p:nvCxnSpPr>
          <p:cNvPr id="11" name="Gerader Verbinder 10"/>
          <p:cNvCxnSpPr/>
          <p:nvPr/>
        </p:nvCxnSpPr>
        <p:spPr>
          <a:xfrm>
            <a:off x="6237378" y="1998096"/>
            <a:ext cx="5541934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6241725" y="2152879"/>
            <a:ext cx="553758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b="1" dirty="0"/>
              <a:t>Langfristige Finanzierungspartner: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Wir suchen eine </a:t>
            </a:r>
            <a:r>
              <a:rPr lang="de-DE" sz="1600" b="1" dirty="0"/>
              <a:t>zukunftsorientierte Bank mit Interesse an einer langfristigen partnerschaftlichen Zusammenarbeit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Für Planung </a:t>
            </a:r>
            <a:r>
              <a:rPr lang="de-DE" sz="1600" dirty="0"/>
              <a:t>und </a:t>
            </a:r>
            <a:r>
              <a:rPr lang="de-DE" sz="1600" b="1" dirty="0"/>
              <a:t>Abwicklung renditestarke Immobilienobjekte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Geplanter Investitionsrahmen </a:t>
            </a:r>
            <a:r>
              <a:rPr lang="de-DE" sz="1600" dirty="0"/>
              <a:t>in den</a:t>
            </a:r>
            <a:r>
              <a:rPr lang="de-DE" sz="1600" b="1" dirty="0"/>
              <a:t> nächsten Jahren: xx Mio. EUR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Kurzfristige Finanzierungsprüfung &amp; -zusage (kurze Wege)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237378" y="1538114"/>
            <a:ext cx="5993411" cy="520525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2000" b="1" dirty="0" err="1">
                <a:solidFill>
                  <a:schemeClr val="tx2"/>
                </a:solidFill>
              </a:rPr>
              <a:t>Aufbau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b="1" dirty="0" err="1">
                <a:solidFill>
                  <a:schemeClr val="tx2"/>
                </a:solidFill>
              </a:rPr>
              <a:t>eines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b="1" dirty="0" err="1">
                <a:solidFill>
                  <a:schemeClr val="tx2"/>
                </a:solidFill>
              </a:rPr>
              <a:t>starken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b="1" dirty="0" err="1">
                <a:solidFill>
                  <a:schemeClr val="tx2"/>
                </a:solidFill>
              </a:rPr>
              <a:t>Partnernetzwerkes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255926" y="4793469"/>
            <a:ext cx="6096000" cy="1308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b="1" u="sng" dirty="0"/>
              <a:t>Bereits vorhandenes Netzwerk: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Bauträger, Architekten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Energieberater, Handwerker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Steuerberater, Rechtsanwälte</a:t>
            </a:r>
          </a:p>
        </p:txBody>
      </p:sp>
      <p:sp>
        <p:nvSpPr>
          <p:cNvPr id="16" name="Freeform 19">
            <a:extLst>
              <a:ext uri="{FF2B5EF4-FFF2-40B4-BE49-F238E27FC236}">
                <a16:creationId xmlns:a16="http://schemas.microsoft.com/office/drawing/2014/main" id="{5512A0E5-E87A-412F-A890-37E883BB095B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9303926" y="5204808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5512A0E5-E87A-412F-A890-37E883BB095B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9303926" y="5509888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5512A0E5-E87A-412F-A890-37E883BB095B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9303926" y="5814969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029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86500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 lIns="108000" tIns="108000"/>
          <a:lstStyle/>
          <a:p>
            <a:r>
              <a:rPr lang="de-DE" b="1" dirty="0">
                <a:solidFill>
                  <a:schemeClr val="bg1"/>
                </a:solidFill>
              </a:rPr>
              <a:t>Meine Strategie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382179" y="6628229"/>
            <a:ext cx="446704" cy="123111"/>
          </a:xfrm>
        </p:spPr>
        <p:txBody>
          <a:bodyPr/>
          <a:lstStyle/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1" name="Inhaltsplatzhalter 3">
            <a:extLst>
              <a:ext uri="{FF2B5EF4-FFF2-40B4-BE49-F238E27FC236}">
                <a16:creationId xmlns:a16="http://schemas.microsoft.com/office/drawing/2014/main" id="{9FF28450-BA9D-8A49-ACA4-F021138BF8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946369"/>
              </p:ext>
            </p:extLst>
          </p:nvPr>
        </p:nvGraphicFramePr>
        <p:xfrm>
          <a:off x="1535112" y="1650414"/>
          <a:ext cx="8751887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Grafik 12" descr="Bücher">
            <a:extLst>
              <a:ext uri="{FF2B5EF4-FFF2-40B4-BE49-F238E27FC236}">
                <a16:creationId xmlns:a16="http://schemas.microsoft.com/office/drawing/2014/main" id="{E7607E41-5316-DE43-AE73-E09E77F3512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43460" y="2832707"/>
            <a:ext cx="914400" cy="914400"/>
          </a:xfrm>
          <a:prstGeom prst="rect">
            <a:avLst/>
          </a:prstGeom>
        </p:spPr>
      </p:pic>
      <p:pic>
        <p:nvPicPr>
          <p:cNvPr id="14" name="Grafik 13" descr="Exponentielle Grafik">
            <a:extLst>
              <a:ext uri="{FF2B5EF4-FFF2-40B4-BE49-F238E27FC236}">
                <a16:creationId xmlns:a16="http://schemas.microsoft.com/office/drawing/2014/main" id="{2D6488DA-E1DF-A44F-AB15-4011D87B3AF8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24874" y="1381147"/>
            <a:ext cx="914400" cy="914400"/>
          </a:xfrm>
          <a:prstGeom prst="rect">
            <a:avLst/>
          </a:prstGeom>
        </p:spPr>
      </p:pic>
      <p:pic>
        <p:nvPicPr>
          <p:cNvPr id="15" name="Grafik 14" descr="Karte mit Ortsmarkierung">
            <a:extLst>
              <a:ext uri="{FF2B5EF4-FFF2-40B4-BE49-F238E27FC236}">
                <a16:creationId xmlns:a16="http://schemas.microsoft.com/office/drawing/2014/main" id="{EB306725-CF01-744D-8FF1-81A6EC1BB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79993" y="2119490"/>
            <a:ext cx="914400" cy="914400"/>
          </a:xfrm>
          <a:prstGeom prst="rect">
            <a:avLst/>
          </a:prstGeom>
        </p:spPr>
      </p:pic>
      <p:sp>
        <p:nvSpPr>
          <p:cNvPr id="3" name="Pfeil nach rechts 2"/>
          <p:cNvSpPr/>
          <p:nvPr/>
        </p:nvSpPr>
        <p:spPr>
          <a:xfrm>
            <a:off x="1535112" y="5581650"/>
            <a:ext cx="8866188" cy="704850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marL="171450" indent="-171450" algn="ctr">
              <a:lnSpc>
                <a:spcPct val="90000"/>
              </a:lnSpc>
              <a:spcAft>
                <a:spcPts val="200"/>
              </a:spcAft>
              <a:buSzPct val="90000"/>
              <a:buFont typeface="Wingdings" panose="05000000000000000000" pitchFamily="2" charset="2"/>
              <a:buChar char="§"/>
            </a:pPr>
            <a:endParaRPr lang="en-US" sz="1200" dirty="0" err="1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047875" y="5815305"/>
            <a:ext cx="2038350" cy="237540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1600" dirty="0"/>
              <a:t>2015 - 2024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5076825" y="5804672"/>
            <a:ext cx="2038350" cy="237540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1600" dirty="0"/>
              <a:t>2025 – 2028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124824" y="5804672"/>
            <a:ext cx="2038350" cy="237540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1600" dirty="0"/>
              <a:t>Bis 2030</a:t>
            </a:r>
          </a:p>
        </p:txBody>
      </p:sp>
      <p:sp>
        <p:nvSpPr>
          <p:cNvPr id="16" name="Freeform 19">
            <a:extLst>
              <a:ext uri="{FF2B5EF4-FFF2-40B4-BE49-F238E27FC236}">
                <a16:creationId xmlns:a16="http://schemas.microsoft.com/office/drawing/2014/main" id="{5512A0E5-E87A-412F-A890-37E883BB095B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4159842" y="4568661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0146D796-3AF0-3798-1AC3-BCF4E16F3E0E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4159842" y="5043297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7DB0FE6F-FBF9-80E7-84C9-09EA311584FE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4159842" y="5447414"/>
            <a:ext cx="177526" cy="177421"/>
          </a:xfrm>
          <a:custGeom>
            <a:avLst/>
            <a:gdLst>
              <a:gd name="T0" fmla="*/ 853 w 1706"/>
              <a:gd name="T1" fmla="*/ 1705 h 1705"/>
              <a:gd name="T2" fmla="*/ 1023 w 1706"/>
              <a:gd name="T3" fmla="*/ 1689 h 1705"/>
              <a:gd name="T4" fmla="*/ 1187 w 1706"/>
              <a:gd name="T5" fmla="*/ 1639 h 1705"/>
              <a:gd name="T6" fmla="*/ 1329 w 1706"/>
              <a:gd name="T7" fmla="*/ 1557 h 1705"/>
              <a:gd name="T8" fmla="*/ 1454 w 1706"/>
              <a:gd name="T9" fmla="*/ 1454 h 1705"/>
              <a:gd name="T10" fmla="*/ 1558 w 1706"/>
              <a:gd name="T11" fmla="*/ 1328 h 1705"/>
              <a:gd name="T12" fmla="*/ 1640 w 1706"/>
              <a:gd name="T13" fmla="*/ 1186 h 1705"/>
              <a:gd name="T14" fmla="*/ 1690 w 1706"/>
              <a:gd name="T15" fmla="*/ 1022 h 1705"/>
              <a:gd name="T16" fmla="*/ 1706 w 1706"/>
              <a:gd name="T17" fmla="*/ 853 h 1705"/>
              <a:gd name="T18" fmla="*/ 1701 w 1706"/>
              <a:gd name="T19" fmla="*/ 765 h 1705"/>
              <a:gd name="T20" fmla="*/ 1668 w 1706"/>
              <a:gd name="T21" fmla="*/ 601 h 1705"/>
              <a:gd name="T22" fmla="*/ 1602 w 1706"/>
              <a:gd name="T23" fmla="*/ 448 h 1705"/>
              <a:gd name="T24" fmla="*/ 1509 w 1706"/>
              <a:gd name="T25" fmla="*/ 311 h 1705"/>
              <a:gd name="T26" fmla="*/ 1394 w 1706"/>
              <a:gd name="T27" fmla="*/ 197 h 1705"/>
              <a:gd name="T28" fmla="*/ 1258 w 1706"/>
              <a:gd name="T29" fmla="*/ 104 h 1705"/>
              <a:gd name="T30" fmla="*/ 1105 w 1706"/>
              <a:gd name="T31" fmla="*/ 38 h 1705"/>
              <a:gd name="T32" fmla="*/ 940 w 1706"/>
              <a:gd name="T33" fmla="*/ 5 h 1705"/>
              <a:gd name="T34" fmla="*/ 853 w 1706"/>
              <a:gd name="T35" fmla="*/ 0 h 1705"/>
              <a:gd name="T36" fmla="*/ 683 w 1706"/>
              <a:gd name="T37" fmla="*/ 16 h 1705"/>
              <a:gd name="T38" fmla="*/ 519 w 1706"/>
              <a:gd name="T39" fmla="*/ 66 h 1705"/>
              <a:gd name="T40" fmla="*/ 377 w 1706"/>
              <a:gd name="T41" fmla="*/ 148 h 1705"/>
              <a:gd name="T42" fmla="*/ 252 w 1706"/>
              <a:gd name="T43" fmla="*/ 251 h 1705"/>
              <a:gd name="T44" fmla="*/ 148 w 1706"/>
              <a:gd name="T45" fmla="*/ 377 h 1705"/>
              <a:gd name="T46" fmla="*/ 66 w 1706"/>
              <a:gd name="T47" fmla="*/ 519 h 1705"/>
              <a:gd name="T48" fmla="*/ 16 w 1706"/>
              <a:gd name="T49" fmla="*/ 683 h 1705"/>
              <a:gd name="T50" fmla="*/ 0 w 1706"/>
              <a:gd name="T51" fmla="*/ 853 h 1705"/>
              <a:gd name="T52" fmla="*/ 5 w 1706"/>
              <a:gd name="T53" fmla="*/ 940 h 1705"/>
              <a:gd name="T54" fmla="*/ 38 w 1706"/>
              <a:gd name="T55" fmla="*/ 1104 h 1705"/>
              <a:gd name="T56" fmla="*/ 104 w 1706"/>
              <a:gd name="T57" fmla="*/ 1257 h 1705"/>
              <a:gd name="T58" fmla="*/ 197 w 1706"/>
              <a:gd name="T59" fmla="*/ 1394 h 1705"/>
              <a:gd name="T60" fmla="*/ 312 w 1706"/>
              <a:gd name="T61" fmla="*/ 1508 h 1705"/>
              <a:gd name="T62" fmla="*/ 448 w 1706"/>
              <a:gd name="T63" fmla="*/ 1601 h 1705"/>
              <a:gd name="T64" fmla="*/ 601 w 1706"/>
              <a:gd name="T65" fmla="*/ 1667 h 1705"/>
              <a:gd name="T66" fmla="*/ 766 w 1706"/>
              <a:gd name="T67" fmla="*/ 1700 h 1705"/>
              <a:gd name="T68" fmla="*/ 853 w 1706"/>
              <a:gd name="T69" fmla="*/ 1705 h 1705"/>
              <a:gd name="T70" fmla="*/ 760 w 1706"/>
              <a:gd name="T71" fmla="*/ 934 h 1705"/>
              <a:gd name="T72" fmla="*/ 1394 w 1706"/>
              <a:gd name="T73" fmla="*/ 612 h 1705"/>
              <a:gd name="T74" fmla="*/ 361 w 1706"/>
              <a:gd name="T75" fmla="*/ 924 h 1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6" h="1705">
                <a:moveTo>
                  <a:pt x="853" y="1705"/>
                </a:moveTo>
                <a:lnTo>
                  <a:pt x="853" y="1705"/>
                </a:lnTo>
                <a:lnTo>
                  <a:pt x="940" y="1700"/>
                </a:lnTo>
                <a:lnTo>
                  <a:pt x="1023" y="1689"/>
                </a:lnTo>
                <a:lnTo>
                  <a:pt x="1105" y="1667"/>
                </a:lnTo>
                <a:lnTo>
                  <a:pt x="1187" y="1639"/>
                </a:lnTo>
                <a:lnTo>
                  <a:pt x="1258" y="1601"/>
                </a:lnTo>
                <a:lnTo>
                  <a:pt x="1329" y="1557"/>
                </a:lnTo>
                <a:lnTo>
                  <a:pt x="1394" y="1508"/>
                </a:lnTo>
                <a:lnTo>
                  <a:pt x="1454" y="1454"/>
                </a:lnTo>
                <a:lnTo>
                  <a:pt x="1509" y="1394"/>
                </a:lnTo>
                <a:lnTo>
                  <a:pt x="1558" y="1328"/>
                </a:lnTo>
                <a:lnTo>
                  <a:pt x="1602" y="1257"/>
                </a:lnTo>
                <a:lnTo>
                  <a:pt x="1640" y="1186"/>
                </a:lnTo>
                <a:lnTo>
                  <a:pt x="1668" y="1104"/>
                </a:lnTo>
                <a:lnTo>
                  <a:pt x="1690" y="1022"/>
                </a:lnTo>
                <a:lnTo>
                  <a:pt x="1701" y="940"/>
                </a:lnTo>
                <a:lnTo>
                  <a:pt x="1706" y="853"/>
                </a:lnTo>
                <a:lnTo>
                  <a:pt x="1706" y="853"/>
                </a:lnTo>
                <a:lnTo>
                  <a:pt x="1701" y="765"/>
                </a:lnTo>
                <a:lnTo>
                  <a:pt x="1690" y="683"/>
                </a:lnTo>
                <a:lnTo>
                  <a:pt x="1668" y="601"/>
                </a:lnTo>
                <a:lnTo>
                  <a:pt x="1640" y="519"/>
                </a:lnTo>
                <a:lnTo>
                  <a:pt x="1602" y="448"/>
                </a:lnTo>
                <a:lnTo>
                  <a:pt x="1558" y="377"/>
                </a:lnTo>
                <a:lnTo>
                  <a:pt x="1509" y="311"/>
                </a:lnTo>
                <a:lnTo>
                  <a:pt x="1454" y="251"/>
                </a:lnTo>
                <a:lnTo>
                  <a:pt x="1394" y="197"/>
                </a:lnTo>
                <a:lnTo>
                  <a:pt x="1329" y="148"/>
                </a:lnTo>
                <a:lnTo>
                  <a:pt x="1258" y="104"/>
                </a:lnTo>
                <a:lnTo>
                  <a:pt x="1187" y="66"/>
                </a:lnTo>
                <a:lnTo>
                  <a:pt x="1105" y="38"/>
                </a:lnTo>
                <a:lnTo>
                  <a:pt x="1023" y="16"/>
                </a:lnTo>
                <a:lnTo>
                  <a:pt x="940" y="5"/>
                </a:lnTo>
                <a:lnTo>
                  <a:pt x="853" y="0"/>
                </a:lnTo>
                <a:lnTo>
                  <a:pt x="853" y="0"/>
                </a:lnTo>
                <a:lnTo>
                  <a:pt x="766" y="5"/>
                </a:lnTo>
                <a:lnTo>
                  <a:pt x="683" y="16"/>
                </a:lnTo>
                <a:lnTo>
                  <a:pt x="601" y="38"/>
                </a:lnTo>
                <a:lnTo>
                  <a:pt x="519" y="66"/>
                </a:lnTo>
                <a:lnTo>
                  <a:pt x="448" y="104"/>
                </a:lnTo>
                <a:lnTo>
                  <a:pt x="377" y="148"/>
                </a:lnTo>
                <a:lnTo>
                  <a:pt x="312" y="197"/>
                </a:lnTo>
                <a:lnTo>
                  <a:pt x="252" y="251"/>
                </a:lnTo>
                <a:lnTo>
                  <a:pt x="197" y="311"/>
                </a:lnTo>
                <a:lnTo>
                  <a:pt x="148" y="377"/>
                </a:lnTo>
                <a:lnTo>
                  <a:pt x="104" y="448"/>
                </a:lnTo>
                <a:lnTo>
                  <a:pt x="66" y="519"/>
                </a:lnTo>
                <a:lnTo>
                  <a:pt x="38" y="601"/>
                </a:lnTo>
                <a:lnTo>
                  <a:pt x="16" y="683"/>
                </a:lnTo>
                <a:lnTo>
                  <a:pt x="5" y="765"/>
                </a:lnTo>
                <a:lnTo>
                  <a:pt x="0" y="853"/>
                </a:lnTo>
                <a:lnTo>
                  <a:pt x="0" y="853"/>
                </a:lnTo>
                <a:lnTo>
                  <a:pt x="5" y="940"/>
                </a:lnTo>
                <a:lnTo>
                  <a:pt x="16" y="1022"/>
                </a:lnTo>
                <a:lnTo>
                  <a:pt x="38" y="1104"/>
                </a:lnTo>
                <a:lnTo>
                  <a:pt x="66" y="1186"/>
                </a:lnTo>
                <a:lnTo>
                  <a:pt x="104" y="1257"/>
                </a:lnTo>
                <a:lnTo>
                  <a:pt x="148" y="1328"/>
                </a:lnTo>
                <a:lnTo>
                  <a:pt x="197" y="1394"/>
                </a:lnTo>
                <a:lnTo>
                  <a:pt x="252" y="1454"/>
                </a:lnTo>
                <a:lnTo>
                  <a:pt x="312" y="1508"/>
                </a:lnTo>
                <a:lnTo>
                  <a:pt x="377" y="1557"/>
                </a:lnTo>
                <a:lnTo>
                  <a:pt x="448" y="1601"/>
                </a:lnTo>
                <a:lnTo>
                  <a:pt x="519" y="1639"/>
                </a:lnTo>
                <a:lnTo>
                  <a:pt x="601" y="1667"/>
                </a:lnTo>
                <a:lnTo>
                  <a:pt x="683" y="1689"/>
                </a:lnTo>
                <a:lnTo>
                  <a:pt x="766" y="1700"/>
                </a:lnTo>
                <a:lnTo>
                  <a:pt x="853" y="1705"/>
                </a:lnTo>
                <a:lnTo>
                  <a:pt x="853" y="1705"/>
                </a:lnTo>
                <a:close/>
                <a:moveTo>
                  <a:pt x="536" y="732"/>
                </a:moveTo>
                <a:lnTo>
                  <a:pt x="760" y="934"/>
                </a:lnTo>
                <a:lnTo>
                  <a:pt x="1197" y="437"/>
                </a:lnTo>
                <a:lnTo>
                  <a:pt x="1394" y="612"/>
                </a:lnTo>
                <a:lnTo>
                  <a:pt x="782" y="1312"/>
                </a:lnTo>
                <a:lnTo>
                  <a:pt x="361" y="924"/>
                </a:lnTo>
                <a:lnTo>
                  <a:pt x="536" y="7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7057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2734A722-1BB0-4360-A0A6-1E859A997BDF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0" y="11111"/>
            <a:ext cx="12192000" cy="639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170"/>
            <a:endParaRPr lang="de-DE" sz="2400" dirty="0">
              <a:solidFill>
                <a:srgbClr val="FFFFFF"/>
              </a:solidFill>
              <a:latin typeface="Lufthansa Office Tex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98" y="1648976"/>
            <a:ext cx="4633474" cy="3195167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67242389-55B8-40B0-97B3-D8452A5F367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E8ACC16-FE6B-724F-BC53-1FD0128A40FB}"/>
              </a:ext>
            </a:extLst>
          </p:cNvPr>
          <p:cNvSpPr/>
          <p:nvPr/>
        </p:nvSpPr>
        <p:spPr>
          <a:xfrm>
            <a:off x="5221217" y="1648976"/>
            <a:ext cx="5954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1600" b="1" dirty="0">
                <a:solidFill>
                  <a:schemeClr val="tx2"/>
                </a:solidFill>
                <a:cs typeface="Century Gothic"/>
              </a:rPr>
              <a:t>Neubau 3-Zi ETW 97 qm		KfW 55</a:t>
            </a:r>
          </a:p>
          <a:p>
            <a:pPr lvl="0"/>
            <a:r>
              <a:rPr lang="de-DE" sz="1200" dirty="0">
                <a:solidFill>
                  <a:srgbClr val="65747E"/>
                </a:solidFill>
                <a:cs typeface="Calibri"/>
              </a:rPr>
              <a:t>Adresse: Im Wörth 2, 60433 Frankfurt </a:t>
            </a:r>
          </a:p>
        </p:txBody>
      </p:sp>
      <p:sp>
        <p:nvSpPr>
          <p:cNvPr id="7" name="Rechteck 6"/>
          <p:cNvSpPr/>
          <p:nvPr/>
        </p:nvSpPr>
        <p:spPr>
          <a:xfrm>
            <a:off x="5221217" y="2218126"/>
            <a:ext cx="56684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400" b="1" dirty="0"/>
              <a:t>Kaufpreis:			461.000 EUR </a:t>
            </a:r>
            <a:endParaRPr lang="de-DE" sz="1400" dirty="0"/>
          </a:p>
          <a:p>
            <a:pPr>
              <a:spcAft>
                <a:spcPts val="600"/>
              </a:spcAft>
            </a:pPr>
            <a:r>
              <a:rPr lang="de-DE" sz="1400" b="1" dirty="0"/>
              <a:t>Aktueller Marktwert:		762.000 EUR</a:t>
            </a:r>
            <a:r>
              <a:rPr lang="de-DE" sz="1400" baseline="30000" dirty="0"/>
              <a:t>1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EK-Anteil: 			100.000 EUR 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Akt. Restschuld:		293.910 EUR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Jahresnettomiete:		   19.620 EUR 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Rendite:			   4,3 % 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Kapitaldienst (Zins + Tilgung):	   3,5 %</a:t>
            </a:r>
          </a:p>
        </p:txBody>
      </p:sp>
      <p:cxnSp>
        <p:nvCxnSpPr>
          <p:cNvPr id="8" name="Gerader Verbinder 7"/>
          <p:cNvCxnSpPr/>
          <p:nvPr/>
        </p:nvCxnSpPr>
        <p:spPr>
          <a:xfrm>
            <a:off x="5332869" y="2172196"/>
            <a:ext cx="494720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434452" y="4221853"/>
            <a:ext cx="912813" cy="6204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200"/>
              </a:spcAft>
              <a:buSzPct val="90000"/>
            </a:pPr>
            <a:r>
              <a:rPr lang="en-US" sz="1200" dirty="0" err="1"/>
              <a:t>Kaufjahr</a:t>
            </a:r>
            <a:r>
              <a:rPr lang="en-US" sz="1200" dirty="0"/>
              <a:t> 2015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Titel 4"/>
          <p:cNvSpPr txBox="1">
            <a:spLocks/>
          </p:cNvSpPr>
          <p:nvPr/>
        </p:nvSpPr>
        <p:spPr>
          <a:xfrm>
            <a:off x="384000" y="385233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bg1"/>
                </a:solidFill>
              </a:rPr>
              <a:t>1. Auszüge Portfolio: Frankfurt Eschersheim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666" y="4269876"/>
            <a:ext cx="3683112" cy="2078138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82179" y="6161665"/>
            <a:ext cx="3238476" cy="267853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1100" baseline="30000" dirty="0"/>
              <a:t>1</a:t>
            </a:r>
            <a:r>
              <a:rPr lang="en-US" sz="1100" dirty="0"/>
              <a:t> Quelle: </a:t>
            </a:r>
            <a:r>
              <a:rPr lang="en-US" sz="1100" dirty="0" err="1"/>
              <a:t>Pricehubble</a:t>
            </a:r>
            <a:r>
              <a:rPr lang="en-US" sz="1100" dirty="0"/>
              <a:t> Jul 2024</a:t>
            </a:r>
          </a:p>
        </p:txBody>
      </p:sp>
    </p:spTree>
    <p:extLst>
      <p:ext uri="{BB962C8B-B14F-4D97-AF65-F5344CB8AC3E}">
        <p14:creationId xmlns:p14="http://schemas.microsoft.com/office/powerpoint/2010/main" val="14659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>
            <a:extLst>
              <a:ext uri="{FF2B5EF4-FFF2-40B4-BE49-F238E27FC236}">
                <a16:creationId xmlns:a16="http://schemas.microsoft.com/office/drawing/2014/main" id="{2734A722-1BB0-4360-A0A6-1E859A997BDF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0" y="11112"/>
            <a:ext cx="12192000" cy="6128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170"/>
            <a:endParaRPr lang="de-DE" sz="2400" dirty="0">
              <a:solidFill>
                <a:srgbClr val="FFFFFF"/>
              </a:solidFill>
              <a:latin typeface="Lufthansa Office Text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454" y="3644249"/>
            <a:ext cx="2991825" cy="242632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29" y="1463168"/>
            <a:ext cx="4818434" cy="3615181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67242389-55B8-40B0-97B3-D8452A5F367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E8ACC16-FE6B-724F-BC53-1FD0128A40FB}"/>
              </a:ext>
            </a:extLst>
          </p:cNvPr>
          <p:cNvSpPr/>
          <p:nvPr/>
        </p:nvSpPr>
        <p:spPr>
          <a:xfrm>
            <a:off x="5221217" y="1648976"/>
            <a:ext cx="64350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1600" b="1" dirty="0">
                <a:solidFill>
                  <a:schemeClr val="tx2"/>
                </a:solidFill>
                <a:cs typeface="Century Gothic"/>
              </a:rPr>
              <a:t>Neubau Doppelhaus, 288 qm + 4 Stellplätze		KfW 55</a:t>
            </a:r>
          </a:p>
          <a:p>
            <a:pPr lvl="0"/>
            <a:r>
              <a:rPr lang="de-DE" sz="1200" dirty="0">
                <a:solidFill>
                  <a:srgbClr val="65747E"/>
                </a:solidFill>
                <a:cs typeface="Calibri"/>
              </a:rPr>
              <a:t>Adresse: </a:t>
            </a:r>
            <a:r>
              <a:rPr lang="de-DE" sz="1200" dirty="0" err="1">
                <a:solidFill>
                  <a:srgbClr val="65747E"/>
                </a:solidFill>
                <a:cs typeface="Calibri"/>
              </a:rPr>
              <a:t>Lockwitzerstr</a:t>
            </a:r>
            <a:r>
              <a:rPr lang="de-DE" sz="1200" dirty="0">
                <a:solidFill>
                  <a:srgbClr val="65747E"/>
                </a:solidFill>
                <a:cs typeface="Calibri"/>
              </a:rPr>
              <a:t>. 11, 01219 Dresden</a:t>
            </a:r>
          </a:p>
        </p:txBody>
      </p:sp>
      <p:sp>
        <p:nvSpPr>
          <p:cNvPr id="7" name="Rechteck 6"/>
          <p:cNvSpPr/>
          <p:nvPr/>
        </p:nvSpPr>
        <p:spPr>
          <a:xfrm>
            <a:off x="5221217" y="2185414"/>
            <a:ext cx="64350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400" b="1" dirty="0"/>
              <a:t>Baukosten			    960.000 EUR</a:t>
            </a:r>
            <a:endParaRPr lang="de-DE" sz="1400" dirty="0"/>
          </a:p>
          <a:p>
            <a:pPr>
              <a:spcAft>
                <a:spcPts val="600"/>
              </a:spcAft>
            </a:pPr>
            <a:r>
              <a:rPr lang="de-DE" sz="1400" b="1" dirty="0"/>
              <a:t>Aktueller Marktwert:		1.250.000 EUR</a:t>
            </a:r>
            <a:r>
              <a:rPr lang="de-DE" sz="1400" baseline="30000" dirty="0"/>
              <a:t>1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EK-Anteil: 			   200.000 EUR </a:t>
            </a:r>
          </a:p>
          <a:p>
            <a:pPr>
              <a:spcAft>
                <a:spcPts val="600"/>
              </a:spcAft>
            </a:pPr>
            <a:r>
              <a:rPr lang="de-DE" sz="1400" b="1" dirty="0"/>
              <a:t>Akt. Restschuld:		   380.000 EUR (aufgrund Verkauf 1 DHH)</a:t>
            </a:r>
          </a:p>
          <a:p>
            <a:pPr>
              <a:spcAft>
                <a:spcPts val="600"/>
              </a:spcAft>
            </a:pPr>
            <a:endParaRPr lang="de-DE" sz="1400" b="1" dirty="0"/>
          </a:p>
          <a:p>
            <a:pPr>
              <a:spcAft>
                <a:spcPts val="600"/>
              </a:spcAft>
            </a:pPr>
            <a:endParaRPr lang="de-DE" sz="1400" b="1" dirty="0"/>
          </a:p>
          <a:p>
            <a:pPr>
              <a:spcAft>
                <a:spcPts val="600"/>
              </a:spcAft>
            </a:pPr>
            <a:endParaRPr lang="de-DE" sz="1400" b="1" dirty="0"/>
          </a:p>
        </p:txBody>
      </p:sp>
      <p:cxnSp>
        <p:nvCxnSpPr>
          <p:cNvPr id="8" name="Gerader Verbinder 7"/>
          <p:cNvCxnSpPr/>
          <p:nvPr/>
        </p:nvCxnSpPr>
        <p:spPr>
          <a:xfrm>
            <a:off x="5332869" y="2172196"/>
            <a:ext cx="632342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382179" y="5975926"/>
            <a:ext cx="3238476" cy="267853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endParaRPr lang="en-US" sz="11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564" y="3645935"/>
            <a:ext cx="3261144" cy="2443558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363129" y="4455123"/>
            <a:ext cx="912813" cy="6204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200"/>
              </a:spcAft>
              <a:buSzPct val="90000"/>
            </a:pPr>
            <a:r>
              <a:rPr lang="en-US" sz="1200" dirty="0" err="1"/>
              <a:t>Bau-beginn</a:t>
            </a:r>
            <a:r>
              <a:rPr lang="en-US" sz="1200" dirty="0"/>
              <a:t> 2022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5332869" y="3676475"/>
            <a:ext cx="912813" cy="6204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200"/>
              </a:spcAft>
              <a:buSzPct val="90000"/>
            </a:pPr>
            <a:r>
              <a:rPr lang="en-US" sz="1200" dirty="0" err="1"/>
              <a:t>vorher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8930454" y="3644248"/>
            <a:ext cx="912813" cy="6204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vert="horz" lIns="36000" tIns="36000" rIns="36000" bIns="3600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200"/>
              </a:spcAft>
              <a:buSzPct val="90000"/>
            </a:pPr>
            <a:r>
              <a:rPr lang="en-US" sz="1200" dirty="0" err="1"/>
              <a:t>nachher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Titel 4"/>
          <p:cNvSpPr txBox="1">
            <a:spLocks/>
          </p:cNvSpPr>
          <p:nvPr/>
        </p:nvSpPr>
        <p:spPr>
          <a:xfrm>
            <a:off x="384000" y="389699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bg1"/>
                </a:solidFill>
              </a:rPr>
              <a:t>4.1 Portfolio: </a:t>
            </a:r>
            <a:r>
              <a:rPr lang="en-US" b="1" dirty="0" err="1">
                <a:solidFill>
                  <a:schemeClr val="bg1"/>
                </a:solidFill>
              </a:rPr>
              <a:t>Neubau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Doppelhaus</a:t>
            </a:r>
            <a:r>
              <a:rPr lang="en-US" b="1" dirty="0">
                <a:solidFill>
                  <a:schemeClr val="bg1"/>
                </a:solidFill>
              </a:rPr>
              <a:t> in 2023 </a:t>
            </a:r>
            <a:r>
              <a:rPr lang="en-US" b="1" dirty="0" err="1">
                <a:solidFill>
                  <a:schemeClr val="bg1"/>
                </a:solidFill>
              </a:rPr>
              <a:t>fertiggestellt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7F20872F-6A48-4147-9882-D0755EBDD606}"/>
              </a:ext>
            </a:extLst>
          </p:cNvPr>
          <p:cNvSpPr/>
          <p:nvPr/>
        </p:nvSpPr>
        <p:spPr>
          <a:xfrm rot="20783321">
            <a:off x="3599706" y="5166081"/>
            <a:ext cx="1511167" cy="500514"/>
          </a:xfrm>
          <a:prstGeom prst="roundRect">
            <a:avLst/>
          </a:prstGeom>
          <a:solidFill>
            <a:srgbClr val="196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ca.+1400% </a:t>
            </a:r>
            <a:r>
              <a:rPr lang="de-DE" sz="1100" dirty="0"/>
              <a:t>Wertentwicklung</a:t>
            </a:r>
            <a:r>
              <a:rPr lang="de-DE" sz="1100" baseline="30000" dirty="0"/>
              <a:t>2</a:t>
            </a:r>
            <a:endParaRPr lang="de-DE" baseline="30000" dirty="0"/>
          </a:p>
        </p:txBody>
      </p:sp>
      <p:sp>
        <p:nvSpPr>
          <p:cNvPr id="18" name="Textfeld 17"/>
          <p:cNvSpPr txBox="1"/>
          <p:nvPr/>
        </p:nvSpPr>
        <p:spPr>
          <a:xfrm>
            <a:off x="300713" y="6152945"/>
            <a:ext cx="4939995" cy="651283"/>
          </a:xfrm>
          <a:prstGeom prst="rect">
            <a:avLst/>
          </a:prstGeom>
          <a:noFill/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en-US" sz="1100" baseline="30000" dirty="0"/>
              <a:t>1</a:t>
            </a:r>
            <a:r>
              <a:rPr lang="en-US" sz="1100" dirty="0"/>
              <a:t> Quelle: </a:t>
            </a:r>
            <a:r>
              <a:rPr lang="en-US" sz="1100" dirty="0" err="1"/>
              <a:t>Pricehubble</a:t>
            </a:r>
            <a:r>
              <a:rPr lang="en-US" sz="1100" dirty="0"/>
              <a:t> Juli 2024</a:t>
            </a:r>
            <a:endParaRPr lang="en-US" sz="1100" baseline="30000" dirty="0"/>
          </a:p>
          <a:p>
            <a:r>
              <a:rPr lang="en-US" sz="1100" baseline="30000" dirty="0"/>
              <a:t>2</a:t>
            </a:r>
            <a:r>
              <a:rPr lang="en-US" sz="1100" dirty="0"/>
              <a:t> </a:t>
            </a:r>
            <a:r>
              <a:rPr lang="en-US" sz="1100" dirty="0" err="1"/>
              <a:t>Kaufpreis</a:t>
            </a:r>
            <a:r>
              <a:rPr lang="en-US" sz="1100" dirty="0"/>
              <a:t> </a:t>
            </a:r>
            <a:r>
              <a:rPr lang="en-US" sz="1100" dirty="0" err="1"/>
              <a:t>Grundstück</a:t>
            </a:r>
            <a:r>
              <a:rPr lang="en-US" sz="1100" dirty="0"/>
              <a:t> 2012: 120.000 EUR, </a:t>
            </a:r>
            <a:r>
              <a:rPr lang="en-US" sz="1100" dirty="0" err="1"/>
              <a:t>Aktueller</a:t>
            </a:r>
            <a:r>
              <a:rPr lang="en-US" sz="1100" dirty="0"/>
              <a:t> </a:t>
            </a:r>
            <a:r>
              <a:rPr lang="en-US" sz="1100" dirty="0" err="1"/>
              <a:t>Marktwert</a:t>
            </a:r>
            <a:r>
              <a:rPr lang="en-US" sz="1100" dirty="0"/>
              <a:t>: ca. 1.2 Mio EUR</a:t>
            </a:r>
          </a:p>
        </p:txBody>
      </p:sp>
    </p:spTree>
    <p:extLst>
      <p:ext uri="{BB962C8B-B14F-4D97-AF65-F5344CB8AC3E}">
        <p14:creationId xmlns:p14="http://schemas.microsoft.com/office/powerpoint/2010/main" val="378902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970E7-2BC6-5074-D0D3-08A32E412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48913C79-C132-65CD-C7DD-97A4CC5E86F5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0" y="11112"/>
            <a:ext cx="12192000" cy="6128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170"/>
            <a:endParaRPr lang="de-DE" sz="2400" dirty="0">
              <a:solidFill>
                <a:srgbClr val="FFFFFF"/>
              </a:solidFill>
              <a:latin typeface="Lufthansa Office Tex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FA16CF-9E77-6D1C-354B-46D6D1E1E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67242389-55B8-40B0-97B3-D8452A5F367E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66EA589C-DA09-2093-3018-E5AC33462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626533"/>
              </p:ext>
            </p:extLst>
          </p:nvPr>
        </p:nvGraphicFramePr>
        <p:xfrm>
          <a:off x="382179" y="1322356"/>
          <a:ext cx="5855659" cy="388541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898878">
                  <a:extLst>
                    <a:ext uri="{9D8B030D-6E8A-4147-A177-3AD203B41FA5}">
                      <a16:colId xmlns:a16="http://schemas.microsoft.com/office/drawing/2014/main" val="1306168378"/>
                    </a:ext>
                  </a:extLst>
                </a:gridCol>
                <a:gridCol w="3956781">
                  <a:extLst>
                    <a:ext uri="{9D8B030D-6E8A-4147-A177-3AD203B41FA5}">
                      <a16:colId xmlns:a16="http://schemas.microsoft.com/office/drawing/2014/main" val="293999306"/>
                    </a:ext>
                  </a:extLst>
                </a:gridCol>
              </a:tblGrid>
              <a:tr h="447899">
                <a:tc gridSpan="2">
                  <a:txBody>
                    <a:bodyPr/>
                    <a:lstStyle/>
                    <a:p>
                      <a:pPr indent="1917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Frankfurt                                                         Baujahr 1996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88244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Kaufpreis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242.500 €</a:t>
                      </a:r>
                    </a:p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(-20% unter Marktwert)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7270034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Kaufpreis pro qm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3.031 EUR/qm</a:t>
                      </a: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2466756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Wohnfläche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80 qm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68615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Grundstück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9899170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Zimmeranzahl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8079020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Energieeffizienzklasse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9568759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Zustand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Massivhaus </a:t>
                      </a:r>
                    </a:p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gepflegt</a:t>
                      </a:r>
                      <a:endParaRPr lang="de-DE" sz="1400" b="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5996947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Heizungsart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7119129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Plan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Renovierung Fußboden, Renovierung Bad, Vermietung, Verkauf an Kapitalanleger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6359202"/>
                  </a:ext>
                </a:extLst>
              </a:tr>
            </a:tbl>
          </a:graphicData>
        </a:graphic>
      </p:graphicFrame>
      <p:sp>
        <p:nvSpPr>
          <p:cNvPr id="15" name="Titel 4">
            <a:extLst>
              <a:ext uri="{FF2B5EF4-FFF2-40B4-BE49-F238E27FC236}">
                <a16:creationId xmlns:a16="http://schemas.microsoft.com/office/drawing/2014/main" id="{AEAB85EC-A48F-6B90-BD87-A8F0CCCB72CA}"/>
              </a:ext>
            </a:extLst>
          </p:cNvPr>
          <p:cNvSpPr txBox="1">
            <a:spLocks/>
          </p:cNvSpPr>
          <p:nvPr/>
        </p:nvSpPr>
        <p:spPr>
          <a:xfrm>
            <a:off x="384000" y="385233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bg1"/>
                </a:solidFill>
              </a:rPr>
              <a:t>7. Geplanter Erwerb: Frankfurt Langen 3 </a:t>
            </a:r>
            <a:r>
              <a:rPr lang="de-DE" b="1" dirty="0" err="1">
                <a:solidFill>
                  <a:schemeClr val="bg1"/>
                </a:solidFill>
              </a:rPr>
              <a:t>Zi</a:t>
            </a:r>
            <a:r>
              <a:rPr lang="de-DE" b="1" dirty="0">
                <a:solidFill>
                  <a:schemeClr val="bg1"/>
                </a:solidFill>
              </a:rPr>
              <a:t>-ETW</a:t>
            </a:r>
            <a:br>
              <a:rPr lang="de-DE" b="1" dirty="0">
                <a:solidFill>
                  <a:schemeClr val="bg1"/>
                </a:solidFill>
              </a:rPr>
            </a:br>
            <a:r>
              <a:rPr lang="de-DE" sz="2000" dirty="0">
                <a:solidFill>
                  <a:schemeClr val="bg1"/>
                </a:solidFill>
              </a:rPr>
              <a:t>Eckdaten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E9740A6-519E-45AF-7274-B4F7186ED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737" y="1322356"/>
            <a:ext cx="5327314" cy="320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18B599F-AD54-ECF6-A300-E9C3D02A5950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0" y="11112"/>
            <a:ext cx="12192000" cy="6128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170"/>
            <a:endParaRPr lang="de-DE" sz="2400" dirty="0">
              <a:solidFill>
                <a:srgbClr val="FFFFFF"/>
              </a:solidFill>
              <a:latin typeface="Lufthansa Office Tex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67242389-55B8-40B0-97B3-D8452A5F367E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698458"/>
              </p:ext>
            </p:extLst>
          </p:nvPr>
        </p:nvGraphicFramePr>
        <p:xfrm>
          <a:off x="382179" y="1824768"/>
          <a:ext cx="6279878" cy="294031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28421">
                  <a:extLst>
                    <a:ext uri="{9D8B030D-6E8A-4147-A177-3AD203B41FA5}">
                      <a16:colId xmlns:a16="http://schemas.microsoft.com/office/drawing/2014/main" val="1306168378"/>
                    </a:ext>
                  </a:extLst>
                </a:gridCol>
                <a:gridCol w="1702745">
                  <a:extLst>
                    <a:ext uri="{9D8B030D-6E8A-4147-A177-3AD203B41FA5}">
                      <a16:colId xmlns:a16="http://schemas.microsoft.com/office/drawing/2014/main" val="293999306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431583339"/>
                    </a:ext>
                  </a:extLst>
                </a:gridCol>
                <a:gridCol w="2183363">
                  <a:extLst>
                    <a:ext uri="{9D8B030D-6E8A-4147-A177-3AD203B41FA5}">
                      <a16:colId xmlns:a16="http://schemas.microsoft.com/office/drawing/2014/main" val="1952315118"/>
                    </a:ext>
                  </a:extLst>
                </a:gridCol>
              </a:tblGrid>
              <a:tr h="349685">
                <a:tc gridSpan="3">
                  <a:txBody>
                    <a:bodyPr/>
                    <a:lstStyle/>
                    <a:p>
                      <a:pPr indent="1917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effectLst/>
                        <a:latin typeface="+mj-lt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FINANZIERUNG</a:t>
                      </a: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2788244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Kaufpreis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230.000 €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7270034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Renovierung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10.000</a:t>
                      </a:r>
                      <a:r>
                        <a:rPr lang="de-DE" sz="1400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400" b="1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D3D3D3"/>
                          </a:highlight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de-DE" sz="1400" dirty="0">
                          <a:solidFill>
                            <a:srgbClr val="181717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2466756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240.000 €</a:t>
                      </a:r>
                      <a:endParaRPr lang="de-DE" sz="1400" b="1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Eigenkapital: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26.611 € </a:t>
                      </a:r>
                      <a:endParaRPr lang="de-DE" sz="1400" dirty="0"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(= 100% NK)</a:t>
                      </a:r>
                      <a:endParaRPr lang="de-DE" sz="1400" dirty="0"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Fremdkapital: 240k EUR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(=100% Finanzierung)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268615"/>
                  </a:ext>
                </a:extLst>
              </a:tr>
              <a:tr h="11918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Nebenkosten</a:t>
                      </a: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7938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de-DE" sz="1400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Grunderwerbssteuer 6%, </a:t>
                      </a:r>
                    </a:p>
                    <a:p>
                      <a:pPr marL="0" indent="7938"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de-DE" sz="1400" dirty="0">
                          <a:solidFill>
                            <a:srgbClr val="181717"/>
                          </a:solidFill>
                          <a:effectLst/>
                          <a:highlight>
                            <a:srgbClr val="D3D3D3"/>
                          </a:highlight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Notarkosten 1.5%, Grundbuch 0,5%, Makler 3,57%</a:t>
                      </a: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76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26.611€</a:t>
                      </a:r>
                      <a:endParaRPr lang="de-DE" sz="1400" b="1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83786"/>
                  </a:ext>
                </a:extLst>
              </a:tr>
              <a:tr h="34968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j-lt"/>
                        </a:rPr>
                        <a:t>Summe brutto</a:t>
                      </a:r>
                      <a:endParaRPr lang="de-DE" sz="1400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1968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1" u="non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D3D3D3"/>
                          </a:highlight>
                          <a:latin typeface="+mn-lt"/>
                          <a:ea typeface="+mn-ea"/>
                          <a:cs typeface="+mn-cs"/>
                        </a:rPr>
                        <a:t>266.611 €</a:t>
                      </a:r>
                      <a:endParaRPr lang="de-DE" sz="1400" b="1" u="none" kern="1200" dirty="0">
                        <a:solidFill>
                          <a:srgbClr val="181717"/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9939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400" b="0" u="none" dirty="0">
                          <a:effectLst/>
                          <a:highlight>
                            <a:srgbClr val="D3D3D3"/>
                          </a:highlight>
                          <a:latin typeface="+mj-lt"/>
                        </a:rPr>
                        <a:t>266.611 EUR</a:t>
                      </a:r>
                      <a:endParaRPr lang="de-DE" sz="1400" b="0" u="none" dirty="0">
                        <a:solidFill>
                          <a:srgbClr val="181717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374553"/>
                  </a:ext>
                </a:extLst>
              </a:tr>
            </a:tbl>
          </a:graphicData>
        </a:graphic>
      </p:graphicFrame>
      <p:sp>
        <p:nvSpPr>
          <p:cNvPr id="15" name="Titel 4"/>
          <p:cNvSpPr txBox="1">
            <a:spLocks/>
          </p:cNvSpPr>
          <p:nvPr/>
        </p:nvSpPr>
        <p:spPr>
          <a:xfrm>
            <a:off x="384000" y="385233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bg1"/>
                </a:solidFill>
              </a:rPr>
              <a:t>6. Geplantes Projekt: Frankfurt Langen 3 </a:t>
            </a:r>
            <a:r>
              <a:rPr lang="de-DE" b="1" dirty="0" err="1">
                <a:solidFill>
                  <a:schemeClr val="bg1"/>
                </a:solidFill>
              </a:rPr>
              <a:t>Zi</a:t>
            </a:r>
            <a:r>
              <a:rPr lang="de-DE" b="1" dirty="0">
                <a:solidFill>
                  <a:schemeClr val="bg1"/>
                </a:solidFill>
              </a:rPr>
              <a:t>- ETW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9B628EE-2516-AA81-2C45-79F42B32B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68" y="1818228"/>
            <a:ext cx="4893521" cy="294685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FCA37DC-FA1B-0D00-9153-23E8954838A6}"/>
              </a:ext>
            </a:extLst>
          </p:cNvPr>
          <p:cNvSpPr txBox="1"/>
          <p:nvPr/>
        </p:nvSpPr>
        <p:spPr>
          <a:xfrm>
            <a:off x="382179" y="5037734"/>
            <a:ext cx="3987209" cy="8293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36000" tIns="36000" rIns="36000" bIns="36000" rtlCol="0">
            <a:noAutofit/>
          </a:bodyPr>
          <a:lstStyle/>
          <a:p>
            <a:r>
              <a:rPr lang="de-DE" dirty="0"/>
              <a:t>Wunschkonditionen: </a:t>
            </a:r>
          </a:p>
          <a:p>
            <a:r>
              <a:rPr lang="de-DE" dirty="0"/>
              <a:t>Variable Verzinsung, 100% Finanzierung Kaufpreis inkl. Renovierungskosten</a:t>
            </a:r>
          </a:p>
        </p:txBody>
      </p:sp>
    </p:spTree>
    <p:extLst>
      <p:ext uri="{BB962C8B-B14F-4D97-AF65-F5344CB8AC3E}">
        <p14:creationId xmlns:p14="http://schemas.microsoft.com/office/powerpoint/2010/main" val="279780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78" y="385233"/>
            <a:ext cx="11425821" cy="598785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Page </a:t>
            </a:r>
            <a:fld id="{67242389-55B8-40B0-97B3-D8452A5F367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3692106" y="2592543"/>
            <a:ext cx="4192438" cy="1974136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spcAft>
                <a:spcPts val="600"/>
              </a:spcAft>
            </a:pPr>
            <a:endParaRPr lang="de-DE" sz="1600" b="1" dirty="0">
              <a:solidFill>
                <a:schemeClr val="tx2"/>
              </a:solidFill>
            </a:endParaRPr>
          </a:p>
          <a:p>
            <a:pPr algn="ctr">
              <a:spcAft>
                <a:spcPts val="600"/>
              </a:spcAft>
            </a:pPr>
            <a:endParaRPr lang="de-DE" sz="1600" b="1" dirty="0">
              <a:solidFill>
                <a:schemeClr val="tx2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de-DE" sz="1600" b="1" dirty="0">
                <a:solidFill>
                  <a:schemeClr val="tx2"/>
                </a:solidFill>
              </a:rPr>
              <a:t>Minh Parrandier</a:t>
            </a:r>
          </a:p>
          <a:p>
            <a:pPr algn="ctr">
              <a:spcAft>
                <a:spcPts val="600"/>
              </a:spcAft>
            </a:pPr>
            <a:r>
              <a:rPr lang="de-DE" sz="1600" dirty="0" err="1">
                <a:solidFill>
                  <a:schemeClr val="tx2"/>
                </a:solidFill>
              </a:rPr>
              <a:t>Deuil</a:t>
            </a:r>
            <a:r>
              <a:rPr lang="de-DE" sz="1600" dirty="0">
                <a:solidFill>
                  <a:schemeClr val="tx2"/>
                </a:solidFill>
              </a:rPr>
              <a:t>-la-Barre-Str. 52a</a:t>
            </a:r>
          </a:p>
          <a:p>
            <a:pPr algn="ctr">
              <a:spcAft>
                <a:spcPts val="600"/>
              </a:spcAft>
            </a:pPr>
            <a:r>
              <a:rPr lang="de-DE" sz="1600" dirty="0">
                <a:solidFill>
                  <a:schemeClr val="tx2"/>
                </a:solidFill>
              </a:rPr>
              <a:t>60437 Frankfurt</a:t>
            </a:r>
          </a:p>
          <a:p>
            <a:pPr algn="ctr">
              <a:spcAft>
                <a:spcPts val="600"/>
              </a:spcAft>
            </a:pPr>
            <a:r>
              <a:rPr lang="de-DE" sz="1600" b="1" dirty="0">
                <a:solidFill>
                  <a:schemeClr val="tx2"/>
                </a:solidFill>
              </a:rPr>
              <a:t>E-Mail: </a:t>
            </a:r>
            <a:r>
              <a:rPr lang="de-DE" sz="1600" dirty="0">
                <a:solidFill>
                  <a:schemeClr val="tx2"/>
                </a:solidFill>
              </a:rPr>
              <a:t>minh.parrandier@gmail.com</a:t>
            </a:r>
          </a:p>
          <a:p>
            <a:pPr algn="ctr">
              <a:spcAft>
                <a:spcPts val="600"/>
              </a:spcAft>
            </a:pPr>
            <a:r>
              <a:rPr lang="de-DE" sz="1600" b="1" dirty="0">
                <a:solidFill>
                  <a:schemeClr val="tx2"/>
                </a:solidFill>
              </a:rPr>
              <a:t>Mobil: </a:t>
            </a:r>
            <a:r>
              <a:rPr lang="de-DE" sz="1600" dirty="0">
                <a:solidFill>
                  <a:schemeClr val="tx2"/>
                </a:solidFill>
              </a:rPr>
              <a:t>0163-9283746</a:t>
            </a:r>
          </a:p>
          <a:p>
            <a:pPr algn="ctr">
              <a:spcAft>
                <a:spcPts val="600"/>
              </a:spcAft>
            </a:pPr>
            <a:endParaRPr lang="de-DE" sz="1600" dirty="0">
              <a:solidFill>
                <a:schemeClr val="tx2"/>
              </a:solidFill>
            </a:endParaRPr>
          </a:p>
          <a:p>
            <a:pPr algn="ctr">
              <a:spcAft>
                <a:spcPts val="600"/>
              </a:spcAft>
            </a:pPr>
            <a:endParaRPr lang="de-DE" sz="1600" dirty="0">
              <a:solidFill>
                <a:schemeClr val="tx2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el 4"/>
          <p:cNvSpPr txBox="1">
            <a:spLocks/>
          </p:cNvSpPr>
          <p:nvPr/>
        </p:nvSpPr>
        <p:spPr>
          <a:xfrm>
            <a:off x="382177" y="402307"/>
            <a:ext cx="11424000" cy="767647"/>
          </a:xfrm>
          <a:prstGeom prst="rect">
            <a:avLst/>
          </a:prstGeom>
          <a:solidFill>
            <a:schemeClr val="accent6"/>
          </a:solidFill>
        </p:spPr>
        <p:txBody>
          <a:bodyPr vert="horz" lIns="108000" tIns="108000" rIns="0" bIns="0" rtlCol="0" anchor="t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bg1"/>
                </a:solidFill>
              </a:rPr>
              <a:t>Wir freuen uns auf die Zusammenarbeit mit Ihnen!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43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HG Template 16x9">
  <a:themeElements>
    <a:clrScheme name="LHG Design Colors">
      <a:dk1>
        <a:srgbClr val="333333"/>
      </a:dk1>
      <a:lt1>
        <a:srgbClr val="FFFFFF"/>
      </a:lt1>
      <a:dk2>
        <a:srgbClr val="05164D"/>
      </a:dk2>
      <a:lt2>
        <a:srgbClr val="D2D2D2"/>
      </a:lt2>
      <a:accent1>
        <a:srgbClr val="9B9B9B"/>
      </a:accent1>
      <a:accent2>
        <a:srgbClr val="D2D2D2"/>
      </a:accent2>
      <a:accent3>
        <a:srgbClr val="5A5A5A"/>
      </a:accent3>
      <a:accent4>
        <a:srgbClr val="787878"/>
      </a:accent4>
      <a:accent5>
        <a:srgbClr val="FFAD00"/>
      </a:accent5>
      <a:accent6>
        <a:srgbClr val="05164D"/>
      </a:accent6>
      <a:hlink>
        <a:srgbClr val="5A5A5A"/>
      </a:hlink>
      <a:folHlink>
        <a:srgbClr val="D2D2D2"/>
      </a:folHlink>
    </a:clrScheme>
    <a:fontScheme name="Lufthansa Office">
      <a:majorFont>
        <a:latin typeface="Lufthansa Office Head"/>
        <a:ea typeface=""/>
        <a:cs typeface=""/>
      </a:majorFont>
      <a:minorFont>
        <a:latin typeface="Lufthansa Office Tex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</a:spPr>
      <a:bodyPr vert="horz" lIns="36000" tIns="36000" rIns="36000" bIns="36000" rtlCol="0">
        <a:noAutofit/>
      </a:bodyPr>
      <a:lstStyle>
        <a:defPPr marL="171450" indent="-171450">
          <a:lnSpc>
            <a:spcPct val="90000"/>
          </a:lnSpc>
          <a:spcAft>
            <a:spcPts val="200"/>
          </a:spcAft>
          <a:buSzPct val="90000"/>
          <a:buFont typeface="Wingdings" panose="05000000000000000000" pitchFamily="2" charset="2"/>
          <a:buChar char="§"/>
          <a:defRPr sz="1200" dirty="0" err="1">
            <a:solidFill>
              <a:schemeClr val="tx1"/>
            </a:solidFill>
          </a:defRPr>
        </a:defPPr>
      </a:lst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95000"/>
          </a:schemeClr>
        </a:solidFill>
      </a:spPr>
      <a:bodyPr vert="horz" lIns="36000" tIns="36000" rIns="36000" bIns="36000" rtlCol="0">
        <a:noAutofit/>
      </a:bodyPr>
      <a:lstStyle>
        <a:defPPr>
          <a:defRPr dirty="0" err="1"/>
        </a:defPPr>
      </a:lstStyle>
    </a:txDef>
  </a:objectDefaults>
  <a:extraClrSchemeLst/>
  <a:custClrLst>
    <a:custClr name="OS Red">
      <a:srgbClr val="D81E05"/>
    </a:custClr>
    <a:custClr name="OS Gray">
      <a:srgbClr val="333333"/>
    </a:custClr>
    <a:custClr name="LH Blue">
      <a:srgbClr val="05164D"/>
    </a:custClr>
    <a:custClr name="LH Yellow">
      <a:srgbClr val="FFAD00"/>
    </a:custClr>
    <a:custClr name="LX Red">
      <a:srgbClr val="CC0000"/>
    </a:custClr>
    <a:custClr name="LX Warm Gray 2 (60%)">
      <a:srgbClr val="EBE8DF"/>
    </a:custClr>
    <a:custClr name="SN Red">
      <a:srgbClr val="E33417"/>
    </a:custClr>
    <a:custClr name="SN Blue">
      <a:srgbClr val="002C69"/>
    </a:custClr>
    <a:custClr name="EW Dark Burgundy">
      <a:srgbClr val="871C54"/>
    </a:custClr>
    <a:custClr name="EW Light Sky Blue">
      <a:srgbClr val="6BCCE0"/>
    </a:custClr>
    <a:custClr name="IATA Economy Class Green">
      <a:srgbClr val="408236"/>
    </a:custClr>
    <a:custClr name="IATA Business Class Blue">
      <a:srgbClr val="264F87"/>
    </a:custClr>
  </a:custClr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Microsoft Macintosh PowerPoint</Application>
  <PresentationFormat>Breitbild</PresentationFormat>
  <Paragraphs>156</Paragraphs>
  <Slides>10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Century Gothic</vt:lpstr>
      <vt:lpstr>Lufthansa Head Light</vt:lpstr>
      <vt:lpstr>Lufthansa Office Head</vt:lpstr>
      <vt:lpstr>Lufthansa Office Head Regular</vt:lpstr>
      <vt:lpstr>Lufthansa Office Text</vt:lpstr>
      <vt:lpstr>Times New Roman</vt:lpstr>
      <vt:lpstr>Wingdings</vt:lpstr>
      <vt:lpstr>Office</vt:lpstr>
      <vt:lpstr>LHG Template 16x9</vt:lpstr>
      <vt:lpstr>think-cell Folie</vt:lpstr>
      <vt:lpstr>Investorenbroschüre für  Herrn xx.xx.xx</vt:lpstr>
      <vt:lpstr>PowerPoint-Präsentation</vt:lpstr>
      <vt:lpstr>PowerPoint-Präsentation</vt:lpstr>
      <vt:lpstr>Die langfristigen Ziele </vt:lpstr>
      <vt:lpstr>Meine Strategie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Lufthansa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Bestandsimmobilien Minh Parrandier</dc:title>
  <dc:creator>LISSEL, MINH HUONG</dc:creator>
  <cp:lastModifiedBy>Minh Parrandier</cp:lastModifiedBy>
  <cp:revision>134</cp:revision>
  <cp:lastPrinted>2024-09-24T07:42:03Z</cp:lastPrinted>
  <dcterms:created xsi:type="dcterms:W3CDTF">2023-04-07T16:35:47Z</dcterms:created>
  <dcterms:modified xsi:type="dcterms:W3CDTF">2024-12-30T13:54:22Z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d1c7476-f302-47ca-97a0-972f32671471_Enabled">
    <vt:lpwstr>true</vt:lpwstr>
  </property>
  <property fmtid="{D5CDD505-2E9C-101B-9397-08002B2CF9AE}" pid="3" name="MSIP_Label_2d1c7476-f302-47ca-97a0-972f32671471_SetDate">
    <vt:lpwstr>2023-07-02T05:42:24Z</vt:lpwstr>
  </property>
  <property fmtid="{D5CDD505-2E9C-101B-9397-08002B2CF9AE}" pid="4" name="MSIP_Label_2d1c7476-f302-47ca-97a0-972f32671471_Method">
    <vt:lpwstr>Standard</vt:lpwstr>
  </property>
  <property fmtid="{D5CDD505-2E9C-101B-9397-08002B2CF9AE}" pid="5" name="MSIP_Label_2d1c7476-f302-47ca-97a0-972f32671471_Name">
    <vt:lpwstr>Internal</vt:lpwstr>
  </property>
  <property fmtid="{D5CDD505-2E9C-101B-9397-08002B2CF9AE}" pid="6" name="MSIP_Label_2d1c7476-f302-47ca-97a0-972f32671471_SiteId">
    <vt:lpwstr>72e15514-5be9-46a8-8b0b-af9b1b77b3b8</vt:lpwstr>
  </property>
  <property fmtid="{D5CDD505-2E9C-101B-9397-08002B2CF9AE}" pid="7" name="MSIP_Label_2d1c7476-f302-47ca-97a0-972f32671471_ActionId">
    <vt:lpwstr>f8d21279-4da5-4615-94a4-117803d0450b</vt:lpwstr>
  </property>
  <property fmtid="{D5CDD505-2E9C-101B-9397-08002B2CF9AE}" pid="8" name="MSIP_Label_2d1c7476-f302-47ca-97a0-972f32671471_ContentBits">
    <vt:lpwstr>0</vt:lpwstr>
  </property>
</Properties>
</file>